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3" r:id="rId3"/>
  </p:sldMasterIdLst>
  <p:notesMasterIdLst>
    <p:notesMasterId r:id="rId24"/>
  </p:notesMasterIdLst>
  <p:sldIdLst>
    <p:sldId id="288" r:id="rId4"/>
    <p:sldId id="260" r:id="rId5"/>
    <p:sldId id="261" r:id="rId6"/>
    <p:sldId id="262" r:id="rId7"/>
    <p:sldId id="263" r:id="rId8"/>
    <p:sldId id="264" r:id="rId9"/>
    <p:sldId id="265" r:id="rId10"/>
    <p:sldId id="275" r:id="rId11"/>
    <p:sldId id="289" r:id="rId12"/>
    <p:sldId id="525" r:id="rId13"/>
    <p:sldId id="282" r:id="rId14"/>
    <p:sldId id="290" r:id="rId15"/>
    <p:sldId id="291" r:id="rId16"/>
    <p:sldId id="292" r:id="rId17"/>
    <p:sldId id="313" r:id="rId18"/>
    <p:sldId id="284" r:id="rId19"/>
    <p:sldId id="314" r:id="rId20"/>
    <p:sldId id="523" r:id="rId21"/>
    <p:sldId id="524" r:id="rId22"/>
    <p:sldId id="272"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1GAqKyg0/Z2u9jcG+8PNnLtjO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869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Rectangle 4">
            <a:extLst>
              <a:ext uri="{FF2B5EF4-FFF2-40B4-BE49-F238E27FC236}">
                <a16:creationId xmlns:a16="http://schemas.microsoft.com/office/drawing/2014/main" id="{BFB0CE14-93AE-490D-9DE4-A360AB81953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AD56CC9-56D5-4E9A-8E92-DE31F362BA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E12A993-7B69-4F93-8F62-AAE792B84BF9}"/>
              </a:ext>
            </a:extLst>
          </p:cNvPr>
          <p:cNvSpPr>
            <a:spLocks noGrp="1" noChangeArrowheads="1"/>
          </p:cNvSpPr>
          <p:nvPr>
            <p:ph type="sldNum" sz="quarter" idx="12"/>
          </p:nvPr>
        </p:nvSpPr>
        <p:spPr>
          <a:ln/>
        </p:spPr>
        <p:txBody>
          <a:bodyPr/>
          <a:lstStyle>
            <a:lvl1pPr>
              <a:defRPr/>
            </a:lvl1pPr>
          </a:lstStyle>
          <a:p>
            <a:pPr>
              <a:defRPr/>
            </a:pPr>
            <a:fld id="{E7DD298B-6FCE-474F-B5C4-1DE124AC0847}" type="slidenum">
              <a:rPr lang="en-US" altLang="en-US"/>
              <a:pPr>
                <a:defRPr/>
              </a:pPr>
              <a:t>‹#›</a:t>
            </a:fld>
            <a:endParaRPr lang="en-US" altLang="en-US"/>
          </a:p>
        </p:txBody>
      </p:sp>
    </p:spTree>
    <p:extLst>
      <p:ext uri="{BB962C8B-B14F-4D97-AF65-F5344CB8AC3E}">
        <p14:creationId xmlns:p14="http://schemas.microsoft.com/office/powerpoint/2010/main" val="448891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2389DA19-5B35-4A18-9700-2D47E609CB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BAC3A18-0536-4ECA-BE4C-25DA542FF7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7A6027F-C49A-4963-BE64-D4479F8DC52C}"/>
              </a:ext>
            </a:extLst>
          </p:cNvPr>
          <p:cNvSpPr>
            <a:spLocks noGrp="1" noChangeArrowheads="1"/>
          </p:cNvSpPr>
          <p:nvPr>
            <p:ph type="sldNum" sz="quarter" idx="12"/>
          </p:nvPr>
        </p:nvSpPr>
        <p:spPr>
          <a:ln/>
        </p:spPr>
        <p:txBody>
          <a:bodyPr/>
          <a:lstStyle>
            <a:lvl1pPr>
              <a:defRPr/>
            </a:lvl1pPr>
          </a:lstStyle>
          <a:p>
            <a:pPr>
              <a:defRPr/>
            </a:pPr>
            <a:fld id="{DA32F08C-6C93-41F9-B28A-917701CC331D}" type="slidenum">
              <a:rPr lang="en-US" altLang="en-US"/>
              <a:pPr>
                <a:defRPr/>
              </a:pPr>
              <a:t>‹#›</a:t>
            </a:fld>
            <a:endParaRPr lang="en-US" altLang="en-US"/>
          </a:p>
        </p:txBody>
      </p:sp>
    </p:spTree>
    <p:extLst>
      <p:ext uri="{BB962C8B-B14F-4D97-AF65-F5344CB8AC3E}">
        <p14:creationId xmlns:p14="http://schemas.microsoft.com/office/powerpoint/2010/main" val="4267869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p>
        </p:txBody>
      </p:sp>
      <p:sp>
        <p:nvSpPr>
          <p:cNvPr id="4" name="Rectangle 4">
            <a:extLst>
              <a:ext uri="{FF2B5EF4-FFF2-40B4-BE49-F238E27FC236}">
                <a16:creationId xmlns:a16="http://schemas.microsoft.com/office/drawing/2014/main" id="{30C290BB-E16F-4676-BD88-2B4D5D8A44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D534A65-DA4E-4179-B635-AFD48FC961F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242121B-C1E8-4D69-A720-E914A937711A}"/>
              </a:ext>
            </a:extLst>
          </p:cNvPr>
          <p:cNvSpPr>
            <a:spLocks noGrp="1" noChangeArrowheads="1"/>
          </p:cNvSpPr>
          <p:nvPr>
            <p:ph type="sldNum" sz="quarter" idx="12"/>
          </p:nvPr>
        </p:nvSpPr>
        <p:spPr>
          <a:ln/>
        </p:spPr>
        <p:txBody>
          <a:bodyPr/>
          <a:lstStyle>
            <a:lvl1pPr>
              <a:defRPr/>
            </a:lvl1pPr>
          </a:lstStyle>
          <a:p>
            <a:pPr>
              <a:defRPr/>
            </a:pPr>
            <a:fld id="{2AB0C0DC-C768-4153-A7E1-322EAD8371AD}" type="slidenum">
              <a:rPr lang="en-US" altLang="en-US"/>
              <a:pPr>
                <a:defRPr/>
              </a:pPr>
              <a:t>‹#›</a:t>
            </a:fld>
            <a:endParaRPr lang="en-US" altLang="en-US"/>
          </a:p>
        </p:txBody>
      </p:sp>
    </p:spTree>
    <p:extLst>
      <p:ext uri="{BB962C8B-B14F-4D97-AF65-F5344CB8AC3E}">
        <p14:creationId xmlns:p14="http://schemas.microsoft.com/office/powerpoint/2010/main" val="3387237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CCF6C8FA-8BB9-4F17-B78A-EC6DB7368A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261BCD-47F5-4CC5-82A3-16EC4558A5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9B53C9D-AA28-4D7E-8481-094468EC8C38}"/>
              </a:ext>
            </a:extLst>
          </p:cNvPr>
          <p:cNvSpPr>
            <a:spLocks noGrp="1" noChangeArrowheads="1"/>
          </p:cNvSpPr>
          <p:nvPr>
            <p:ph type="sldNum" sz="quarter" idx="12"/>
          </p:nvPr>
        </p:nvSpPr>
        <p:spPr>
          <a:ln/>
        </p:spPr>
        <p:txBody>
          <a:bodyPr/>
          <a:lstStyle>
            <a:lvl1pPr>
              <a:defRPr/>
            </a:lvl1pPr>
          </a:lstStyle>
          <a:p>
            <a:pPr>
              <a:defRPr/>
            </a:pPr>
            <a:fld id="{4A96F152-47F1-402D-9B9E-C893D1B622CC}" type="slidenum">
              <a:rPr lang="en-US" altLang="en-US"/>
              <a:pPr>
                <a:defRPr/>
              </a:pPr>
              <a:t>‹#›</a:t>
            </a:fld>
            <a:endParaRPr lang="en-US" altLang="en-US"/>
          </a:p>
        </p:txBody>
      </p:sp>
    </p:spTree>
    <p:extLst>
      <p:ext uri="{BB962C8B-B14F-4D97-AF65-F5344CB8AC3E}">
        <p14:creationId xmlns:p14="http://schemas.microsoft.com/office/powerpoint/2010/main" val="1437659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noProof="1"/>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285FCDB4-6573-434B-98CC-1701291859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AC1F7BD-73A2-48FC-B883-556B2795CB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F7F0CD4-A065-493D-A25F-6EFD32591208}"/>
              </a:ext>
            </a:extLst>
          </p:cNvPr>
          <p:cNvSpPr>
            <a:spLocks noGrp="1" noChangeArrowheads="1"/>
          </p:cNvSpPr>
          <p:nvPr>
            <p:ph type="sldNum" sz="quarter" idx="12"/>
          </p:nvPr>
        </p:nvSpPr>
        <p:spPr>
          <a:ln/>
        </p:spPr>
        <p:txBody>
          <a:bodyPr/>
          <a:lstStyle>
            <a:lvl1pPr>
              <a:defRPr/>
            </a:lvl1pPr>
          </a:lstStyle>
          <a:p>
            <a:pPr>
              <a:defRPr/>
            </a:pPr>
            <a:fld id="{29B0C27D-B9D5-4A8C-BBC0-70C5FCFFE9FE}" type="slidenum">
              <a:rPr lang="en-US" altLang="en-US"/>
              <a:pPr>
                <a:defRPr/>
              </a:pPr>
              <a:t>‹#›</a:t>
            </a:fld>
            <a:endParaRPr lang="en-US" altLang="en-US"/>
          </a:p>
        </p:txBody>
      </p:sp>
    </p:spTree>
    <p:extLst>
      <p:ext uri="{BB962C8B-B14F-4D97-AF65-F5344CB8AC3E}">
        <p14:creationId xmlns:p14="http://schemas.microsoft.com/office/powerpoint/2010/main" val="2908188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CE67073-E518-4F09-87BA-07B0F696E4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7A29E06-313D-439B-9606-2B15799C774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49B92BA-8E97-4C7B-844E-DF4BC196CD5B}"/>
              </a:ext>
            </a:extLst>
          </p:cNvPr>
          <p:cNvSpPr>
            <a:spLocks noGrp="1" noChangeArrowheads="1"/>
          </p:cNvSpPr>
          <p:nvPr>
            <p:ph type="sldNum" sz="quarter" idx="12"/>
          </p:nvPr>
        </p:nvSpPr>
        <p:spPr>
          <a:ln/>
        </p:spPr>
        <p:txBody>
          <a:bodyPr/>
          <a:lstStyle>
            <a:lvl1pPr>
              <a:defRPr/>
            </a:lvl1pPr>
          </a:lstStyle>
          <a:p>
            <a:pPr>
              <a:defRPr/>
            </a:pPr>
            <a:fld id="{288A6605-8438-4B64-BC06-B00F5A6F664E}" type="slidenum">
              <a:rPr lang="en-US" altLang="en-US"/>
              <a:pPr>
                <a:defRPr/>
              </a:pPr>
              <a:t>‹#›</a:t>
            </a:fld>
            <a:endParaRPr lang="en-US" altLang="en-US"/>
          </a:p>
        </p:txBody>
      </p:sp>
    </p:spTree>
    <p:extLst>
      <p:ext uri="{BB962C8B-B14F-4D97-AF65-F5344CB8AC3E}">
        <p14:creationId xmlns:p14="http://schemas.microsoft.com/office/powerpoint/2010/main" val="2559661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3C01A2-AC37-4481-9493-DBDEF8EE71A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52E1BCD-3BE4-4AAF-AE3D-E1303BE7F6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A259CD2-C41F-4352-AB34-F3B8E905B7E7}"/>
              </a:ext>
            </a:extLst>
          </p:cNvPr>
          <p:cNvSpPr>
            <a:spLocks noGrp="1" noChangeArrowheads="1"/>
          </p:cNvSpPr>
          <p:nvPr>
            <p:ph type="sldNum" sz="quarter" idx="12"/>
          </p:nvPr>
        </p:nvSpPr>
        <p:spPr>
          <a:ln/>
        </p:spPr>
        <p:txBody>
          <a:bodyPr/>
          <a:lstStyle>
            <a:lvl1pPr>
              <a:defRPr/>
            </a:lvl1pPr>
          </a:lstStyle>
          <a:p>
            <a:pPr>
              <a:defRPr/>
            </a:pPr>
            <a:fld id="{2631C0F5-DE2A-4330-AB27-9639E7E52716}" type="slidenum">
              <a:rPr lang="en-US" altLang="en-US"/>
              <a:pPr>
                <a:defRPr/>
              </a:pPr>
              <a:t>‹#›</a:t>
            </a:fld>
            <a:endParaRPr lang="en-US" altLang="en-US"/>
          </a:p>
        </p:txBody>
      </p:sp>
    </p:spTree>
    <p:extLst>
      <p:ext uri="{BB962C8B-B14F-4D97-AF65-F5344CB8AC3E}">
        <p14:creationId xmlns:p14="http://schemas.microsoft.com/office/powerpoint/2010/main" val="2085445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a:extLst>
              <a:ext uri="{FF2B5EF4-FFF2-40B4-BE49-F238E27FC236}">
                <a16:creationId xmlns:a16="http://schemas.microsoft.com/office/drawing/2014/main" id="{B9AE83F9-2121-469C-8F61-4BA08C2923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53AEF8D-43F5-469F-AEBC-19F389EEDC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CC15FEA-14B3-442F-9C64-39A7243B9B91}"/>
              </a:ext>
            </a:extLst>
          </p:cNvPr>
          <p:cNvSpPr>
            <a:spLocks noGrp="1" noChangeArrowheads="1"/>
          </p:cNvSpPr>
          <p:nvPr>
            <p:ph type="sldNum" sz="quarter" idx="12"/>
          </p:nvPr>
        </p:nvSpPr>
        <p:spPr>
          <a:ln/>
        </p:spPr>
        <p:txBody>
          <a:bodyPr/>
          <a:lstStyle>
            <a:lvl1pPr>
              <a:defRPr/>
            </a:lvl1pPr>
          </a:lstStyle>
          <a:p>
            <a:pPr>
              <a:defRPr/>
            </a:pPr>
            <a:fld id="{0F2A3016-ECCA-4D1F-885E-1699C5DB571B}" type="slidenum">
              <a:rPr lang="en-US" altLang="en-US"/>
              <a:pPr>
                <a:defRPr/>
              </a:pPr>
              <a:t>‹#›</a:t>
            </a:fld>
            <a:endParaRPr lang="en-US" altLang="en-US"/>
          </a:p>
        </p:txBody>
      </p:sp>
    </p:spTree>
    <p:extLst>
      <p:ext uri="{BB962C8B-B14F-4D97-AF65-F5344CB8AC3E}">
        <p14:creationId xmlns:p14="http://schemas.microsoft.com/office/powerpoint/2010/main" val="8704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a:extLst>
              <a:ext uri="{FF2B5EF4-FFF2-40B4-BE49-F238E27FC236}">
                <a16:creationId xmlns:a16="http://schemas.microsoft.com/office/drawing/2014/main" id="{A2EF236F-3633-4DA7-9CCA-42497D96E8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2E07697-D6AF-4E6A-8833-358C13F52D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2728223-C984-4841-BE5E-A8E0821D57AC}"/>
              </a:ext>
            </a:extLst>
          </p:cNvPr>
          <p:cNvSpPr>
            <a:spLocks noGrp="1" noChangeArrowheads="1"/>
          </p:cNvSpPr>
          <p:nvPr>
            <p:ph type="sldNum" sz="quarter" idx="12"/>
          </p:nvPr>
        </p:nvSpPr>
        <p:spPr>
          <a:ln/>
        </p:spPr>
        <p:txBody>
          <a:bodyPr/>
          <a:lstStyle>
            <a:lvl1pPr>
              <a:defRPr/>
            </a:lvl1pPr>
          </a:lstStyle>
          <a:p>
            <a:pPr>
              <a:defRPr/>
            </a:pPr>
            <a:fld id="{6D7CDAF1-C849-4060-B47F-9D5F7EBD9CE8}" type="slidenum">
              <a:rPr lang="en-US" altLang="en-US"/>
              <a:pPr>
                <a:defRPr/>
              </a:pPr>
              <a:t>‹#›</a:t>
            </a:fld>
            <a:endParaRPr lang="en-US" altLang="en-US"/>
          </a:p>
        </p:txBody>
      </p:sp>
    </p:spTree>
    <p:extLst>
      <p:ext uri="{BB962C8B-B14F-4D97-AF65-F5344CB8AC3E}">
        <p14:creationId xmlns:p14="http://schemas.microsoft.com/office/powerpoint/2010/main" val="1713304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C4C14170-C522-47AE-B9C7-FDC03EEF41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7C2F358-3A00-4529-B3D6-56B6844B34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C6D67EF-38D9-4F57-A91E-974291B344EA}"/>
              </a:ext>
            </a:extLst>
          </p:cNvPr>
          <p:cNvSpPr>
            <a:spLocks noGrp="1" noChangeArrowheads="1"/>
          </p:cNvSpPr>
          <p:nvPr>
            <p:ph type="sldNum" sz="quarter" idx="12"/>
          </p:nvPr>
        </p:nvSpPr>
        <p:spPr>
          <a:ln/>
        </p:spPr>
        <p:txBody>
          <a:bodyPr/>
          <a:lstStyle>
            <a:lvl1pPr>
              <a:defRPr/>
            </a:lvl1pPr>
          </a:lstStyle>
          <a:p>
            <a:pPr>
              <a:defRPr/>
            </a:pPr>
            <a:fld id="{CC0FC545-308C-476F-86EA-8BC4622A1708}" type="slidenum">
              <a:rPr lang="en-US" altLang="en-US"/>
              <a:pPr>
                <a:defRPr/>
              </a:pPr>
              <a:t>‹#›</a:t>
            </a:fld>
            <a:endParaRPr lang="en-US" altLang="en-US"/>
          </a:p>
        </p:txBody>
      </p:sp>
    </p:spTree>
    <p:extLst>
      <p:ext uri="{BB962C8B-B14F-4D97-AF65-F5344CB8AC3E}">
        <p14:creationId xmlns:p14="http://schemas.microsoft.com/office/powerpoint/2010/main" val="1728583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3B5E791D-B48A-407D-9225-C6A6E494A2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565CA33-0613-497D-9830-949EDE8C12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04530DE-967C-42BD-98D5-49B2C40877A5}"/>
              </a:ext>
            </a:extLst>
          </p:cNvPr>
          <p:cNvSpPr>
            <a:spLocks noGrp="1" noChangeArrowheads="1"/>
          </p:cNvSpPr>
          <p:nvPr>
            <p:ph type="sldNum" sz="quarter" idx="12"/>
          </p:nvPr>
        </p:nvSpPr>
        <p:spPr>
          <a:ln/>
        </p:spPr>
        <p:txBody>
          <a:bodyPr/>
          <a:lstStyle>
            <a:lvl1pPr>
              <a:defRPr/>
            </a:lvl1pPr>
          </a:lstStyle>
          <a:p>
            <a:pPr>
              <a:defRPr/>
            </a:pPr>
            <a:fld id="{91F17693-5F63-433F-AB2C-00237BA04E85}" type="slidenum">
              <a:rPr lang="en-US" altLang="en-US"/>
              <a:pPr>
                <a:defRPr/>
              </a:pPr>
              <a:t>‹#›</a:t>
            </a:fld>
            <a:endParaRPr lang="en-US" altLang="en-US"/>
          </a:p>
        </p:txBody>
      </p:sp>
    </p:spTree>
    <p:extLst>
      <p:ext uri="{BB962C8B-B14F-4D97-AF65-F5344CB8AC3E}">
        <p14:creationId xmlns:p14="http://schemas.microsoft.com/office/powerpoint/2010/main" val="3573353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4">
            <a:extLst>
              <a:ext uri="{FF2B5EF4-FFF2-40B4-BE49-F238E27FC236}">
                <a16:creationId xmlns:a16="http://schemas.microsoft.com/office/drawing/2014/main" id="{0A29019E-58F5-4DE0-8F55-1F807D2EAD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D285084-16D2-40DB-9D9F-CF77907126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12C8318-C314-4E9F-8EC0-63F7B9CC78C5}"/>
              </a:ext>
            </a:extLst>
          </p:cNvPr>
          <p:cNvSpPr>
            <a:spLocks noGrp="1" noChangeArrowheads="1"/>
          </p:cNvSpPr>
          <p:nvPr>
            <p:ph type="sldNum" sz="quarter" idx="12"/>
          </p:nvPr>
        </p:nvSpPr>
        <p:spPr>
          <a:ln/>
        </p:spPr>
        <p:txBody>
          <a:bodyPr/>
          <a:lstStyle>
            <a:lvl1pPr>
              <a:defRPr/>
            </a:lvl1pPr>
          </a:lstStyle>
          <a:p>
            <a:pPr>
              <a:defRPr/>
            </a:pPr>
            <a:fld id="{6EAC758E-154A-4683-BCAE-26A543C26B80}" type="slidenum">
              <a:rPr lang="en-US" altLang="en-US"/>
              <a:pPr>
                <a:defRPr/>
              </a:pPr>
              <a:t>‹#›</a:t>
            </a:fld>
            <a:endParaRPr lang="en-US" altLang="en-US"/>
          </a:p>
        </p:txBody>
      </p:sp>
    </p:spTree>
    <p:extLst>
      <p:ext uri="{BB962C8B-B14F-4D97-AF65-F5344CB8AC3E}">
        <p14:creationId xmlns:p14="http://schemas.microsoft.com/office/powerpoint/2010/main" val="3991987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C885-0301-487B-BE34-6D2F9415CE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FB6FA6-98C0-4B64-93DC-75E9A79A0E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56E33F-DB0C-4BEB-BC3C-23DD511CC413}"/>
              </a:ext>
            </a:extLst>
          </p:cNvPr>
          <p:cNvSpPr>
            <a:spLocks noGrp="1"/>
          </p:cNvSpPr>
          <p:nvPr>
            <p:ph type="dt" sz="half" idx="10"/>
          </p:nvPr>
        </p:nvSpPr>
        <p:spPr/>
        <p:txBody>
          <a:bodyPr/>
          <a:lstStyle/>
          <a:p>
            <a:fld id="{D4C4C31C-4F91-4E1B-B44F-EAFC3053EA9F}" type="datetimeFigureOut">
              <a:rPr lang="en-US" smtClean="0"/>
              <a:t>9/18/2021</a:t>
            </a:fld>
            <a:endParaRPr lang="en-US"/>
          </a:p>
        </p:txBody>
      </p:sp>
      <p:sp>
        <p:nvSpPr>
          <p:cNvPr id="5" name="Footer Placeholder 4">
            <a:extLst>
              <a:ext uri="{FF2B5EF4-FFF2-40B4-BE49-F238E27FC236}">
                <a16:creationId xmlns:a16="http://schemas.microsoft.com/office/drawing/2014/main" id="{EA8D4DCB-03E7-426E-BCF6-B490B008D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B1FD8-7626-4C0F-877D-E5BB0FDFC82D}"/>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910569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EC93-B2AD-48FD-BE9C-496CBA94A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E0738A-7C5F-4F24-9B70-9B3123A9EB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1DDE6-5ED9-486C-B644-EAA6A52326BC}"/>
              </a:ext>
            </a:extLst>
          </p:cNvPr>
          <p:cNvSpPr>
            <a:spLocks noGrp="1"/>
          </p:cNvSpPr>
          <p:nvPr>
            <p:ph type="dt" sz="half" idx="10"/>
          </p:nvPr>
        </p:nvSpPr>
        <p:spPr/>
        <p:txBody>
          <a:bodyPr/>
          <a:lstStyle/>
          <a:p>
            <a:fld id="{D4C4C31C-4F91-4E1B-B44F-EAFC3053EA9F}" type="datetimeFigureOut">
              <a:rPr lang="en-US" smtClean="0"/>
              <a:t>9/18/2021</a:t>
            </a:fld>
            <a:endParaRPr lang="en-US"/>
          </a:p>
        </p:txBody>
      </p:sp>
      <p:sp>
        <p:nvSpPr>
          <p:cNvPr id="5" name="Footer Placeholder 4">
            <a:extLst>
              <a:ext uri="{FF2B5EF4-FFF2-40B4-BE49-F238E27FC236}">
                <a16:creationId xmlns:a16="http://schemas.microsoft.com/office/drawing/2014/main" id="{7271D8EA-C1F2-429D-9E17-C799A38E1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1C5AC-F985-433F-A782-06EAB44C8E32}"/>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738019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29C2-AF08-4B85-B6AC-A73325D82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7595B1-FD83-4E70-9624-86D9540CE7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7227C0-D718-4FDF-A718-148632D83EA6}"/>
              </a:ext>
            </a:extLst>
          </p:cNvPr>
          <p:cNvSpPr>
            <a:spLocks noGrp="1"/>
          </p:cNvSpPr>
          <p:nvPr>
            <p:ph type="dt" sz="half" idx="10"/>
          </p:nvPr>
        </p:nvSpPr>
        <p:spPr/>
        <p:txBody>
          <a:bodyPr/>
          <a:lstStyle/>
          <a:p>
            <a:fld id="{D4C4C31C-4F91-4E1B-B44F-EAFC3053EA9F}" type="datetimeFigureOut">
              <a:rPr lang="en-US" smtClean="0"/>
              <a:t>9/18/2021</a:t>
            </a:fld>
            <a:endParaRPr lang="en-US"/>
          </a:p>
        </p:txBody>
      </p:sp>
      <p:sp>
        <p:nvSpPr>
          <p:cNvPr id="5" name="Footer Placeholder 4">
            <a:extLst>
              <a:ext uri="{FF2B5EF4-FFF2-40B4-BE49-F238E27FC236}">
                <a16:creationId xmlns:a16="http://schemas.microsoft.com/office/drawing/2014/main" id="{7A798161-5FCD-4A77-9E87-58746AD60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619CD-A4B9-4A1A-B985-E0AB4B232B85}"/>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675915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01E8-0F51-4E46-8CD7-D24C0E1B76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39AF3-85B7-4D03-A7C9-9D8C4ECA1E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0A744E-8C63-4D56-AB02-0301684D62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C266FC-90C1-4C8F-B9F2-7B84C4C2517C}"/>
              </a:ext>
            </a:extLst>
          </p:cNvPr>
          <p:cNvSpPr>
            <a:spLocks noGrp="1"/>
          </p:cNvSpPr>
          <p:nvPr>
            <p:ph type="dt" sz="half" idx="10"/>
          </p:nvPr>
        </p:nvSpPr>
        <p:spPr/>
        <p:txBody>
          <a:bodyPr/>
          <a:lstStyle/>
          <a:p>
            <a:fld id="{D4C4C31C-4F91-4E1B-B44F-EAFC3053EA9F}" type="datetimeFigureOut">
              <a:rPr lang="en-US" smtClean="0"/>
              <a:t>9/18/2021</a:t>
            </a:fld>
            <a:endParaRPr lang="en-US"/>
          </a:p>
        </p:txBody>
      </p:sp>
      <p:sp>
        <p:nvSpPr>
          <p:cNvPr id="6" name="Footer Placeholder 5">
            <a:extLst>
              <a:ext uri="{FF2B5EF4-FFF2-40B4-BE49-F238E27FC236}">
                <a16:creationId xmlns:a16="http://schemas.microsoft.com/office/drawing/2014/main" id="{62DEC6C6-965F-4AE7-944E-BE94F4174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CE7101-04D7-446E-BDD1-B763AD1CB6D4}"/>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252009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67A0-BB9E-4742-940B-29DC0587A2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4A07F8-8B9C-4405-BBA7-8F373F6D43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D38D1B-977D-4347-A48B-CE8FBAB054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3CC37F-6B0B-473F-96B6-5FA574051F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11B962-A767-4F49-9106-2846FCB50B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50272-0972-41F9-AB0F-85A380A2EC69}"/>
              </a:ext>
            </a:extLst>
          </p:cNvPr>
          <p:cNvSpPr>
            <a:spLocks noGrp="1"/>
          </p:cNvSpPr>
          <p:nvPr>
            <p:ph type="dt" sz="half" idx="10"/>
          </p:nvPr>
        </p:nvSpPr>
        <p:spPr/>
        <p:txBody>
          <a:bodyPr/>
          <a:lstStyle/>
          <a:p>
            <a:fld id="{D4C4C31C-4F91-4E1B-B44F-EAFC3053EA9F}" type="datetimeFigureOut">
              <a:rPr lang="en-US" smtClean="0"/>
              <a:t>9/18/2021</a:t>
            </a:fld>
            <a:endParaRPr lang="en-US"/>
          </a:p>
        </p:txBody>
      </p:sp>
      <p:sp>
        <p:nvSpPr>
          <p:cNvPr id="8" name="Footer Placeholder 7">
            <a:extLst>
              <a:ext uri="{FF2B5EF4-FFF2-40B4-BE49-F238E27FC236}">
                <a16:creationId xmlns:a16="http://schemas.microsoft.com/office/drawing/2014/main" id="{DD7886AD-C97F-4AD0-9F9A-9E8522C5EE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368AE-4FE7-4FE8-86FF-F550F338F1E3}"/>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712341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B018-A7CF-43D8-9773-AB5A447932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80AF12-60BD-4025-BBA7-CE2C79241379}"/>
              </a:ext>
            </a:extLst>
          </p:cNvPr>
          <p:cNvSpPr>
            <a:spLocks noGrp="1"/>
          </p:cNvSpPr>
          <p:nvPr>
            <p:ph type="dt" sz="half" idx="10"/>
          </p:nvPr>
        </p:nvSpPr>
        <p:spPr/>
        <p:txBody>
          <a:bodyPr/>
          <a:lstStyle/>
          <a:p>
            <a:fld id="{D4C4C31C-4F91-4E1B-B44F-EAFC3053EA9F}" type="datetimeFigureOut">
              <a:rPr lang="en-US" smtClean="0"/>
              <a:t>9/18/2021</a:t>
            </a:fld>
            <a:endParaRPr lang="en-US"/>
          </a:p>
        </p:txBody>
      </p:sp>
      <p:sp>
        <p:nvSpPr>
          <p:cNvPr id="4" name="Footer Placeholder 3">
            <a:extLst>
              <a:ext uri="{FF2B5EF4-FFF2-40B4-BE49-F238E27FC236}">
                <a16:creationId xmlns:a16="http://schemas.microsoft.com/office/drawing/2014/main" id="{DC3B907E-C533-4877-B9AF-CDC21E9891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5F22F-AA13-4938-8B8D-0FF4051DD4F8}"/>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426054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12A90-DE27-497B-BF34-7B2681C9AAA8}"/>
              </a:ext>
            </a:extLst>
          </p:cNvPr>
          <p:cNvSpPr>
            <a:spLocks noGrp="1"/>
          </p:cNvSpPr>
          <p:nvPr>
            <p:ph type="dt" sz="half" idx="10"/>
          </p:nvPr>
        </p:nvSpPr>
        <p:spPr/>
        <p:txBody>
          <a:bodyPr/>
          <a:lstStyle/>
          <a:p>
            <a:fld id="{D4C4C31C-4F91-4E1B-B44F-EAFC3053EA9F}" type="datetimeFigureOut">
              <a:rPr lang="en-US" smtClean="0"/>
              <a:t>9/18/2021</a:t>
            </a:fld>
            <a:endParaRPr lang="en-US"/>
          </a:p>
        </p:txBody>
      </p:sp>
      <p:sp>
        <p:nvSpPr>
          <p:cNvPr id="3" name="Footer Placeholder 2">
            <a:extLst>
              <a:ext uri="{FF2B5EF4-FFF2-40B4-BE49-F238E27FC236}">
                <a16:creationId xmlns:a16="http://schemas.microsoft.com/office/drawing/2014/main" id="{43EEDD60-0F22-4DC5-AABC-7925C1CCE8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A3E495-F1E1-4C27-9EB8-B5482B3F5007}"/>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4051517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12EE-C445-48BC-BBFA-8FBC04BC32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9ABFEC-FA78-4FF9-B878-BA00B1C8C2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9CA7CE-1951-4CD6-966D-88547A61A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33CDB1-E13F-4B2C-A965-A8CA10C3F6C9}"/>
              </a:ext>
            </a:extLst>
          </p:cNvPr>
          <p:cNvSpPr>
            <a:spLocks noGrp="1"/>
          </p:cNvSpPr>
          <p:nvPr>
            <p:ph type="dt" sz="half" idx="10"/>
          </p:nvPr>
        </p:nvSpPr>
        <p:spPr/>
        <p:txBody>
          <a:bodyPr/>
          <a:lstStyle/>
          <a:p>
            <a:fld id="{D4C4C31C-4F91-4E1B-B44F-EAFC3053EA9F}" type="datetimeFigureOut">
              <a:rPr lang="en-US" smtClean="0"/>
              <a:t>9/18/2021</a:t>
            </a:fld>
            <a:endParaRPr lang="en-US"/>
          </a:p>
        </p:txBody>
      </p:sp>
      <p:sp>
        <p:nvSpPr>
          <p:cNvPr id="6" name="Footer Placeholder 5">
            <a:extLst>
              <a:ext uri="{FF2B5EF4-FFF2-40B4-BE49-F238E27FC236}">
                <a16:creationId xmlns:a16="http://schemas.microsoft.com/office/drawing/2014/main" id="{ECA48D95-757A-49B6-A947-6D57EA62B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66149-7010-4CA4-9B1B-CEECD2576B71}"/>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4215818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1264-21A0-40B9-85E2-4CB9CD0C2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D5FD45-10F4-41A1-A853-F35221CC0D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6F36E9-8CA1-4DBD-94EF-F719D59A0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0E231C-65CC-4B88-A131-AD39E1060170}"/>
              </a:ext>
            </a:extLst>
          </p:cNvPr>
          <p:cNvSpPr>
            <a:spLocks noGrp="1"/>
          </p:cNvSpPr>
          <p:nvPr>
            <p:ph type="dt" sz="half" idx="10"/>
          </p:nvPr>
        </p:nvSpPr>
        <p:spPr/>
        <p:txBody>
          <a:bodyPr/>
          <a:lstStyle/>
          <a:p>
            <a:fld id="{D4C4C31C-4F91-4E1B-B44F-EAFC3053EA9F}" type="datetimeFigureOut">
              <a:rPr lang="en-US" smtClean="0"/>
              <a:t>9/18/2021</a:t>
            </a:fld>
            <a:endParaRPr lang="en-US"/>
          </a:p>
        </p:txBody>
      </p:sp>
      <p:sp>
        <p:nvSpPr>
          <p:cNvPr id="6" name="Footer Placeholder 5">
            <a:extLst>
              <a:ext uri="{FF2B5EF4-FFF2-40B4-BE49-F238E27FC236}">
                <a16:creationId xmlns:a16="http://schemas.microsoft.com/office/drawing/2014/main" id="{C4596D6B-1A60-4906-AA0C-11C790DB1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FAF22-3776-4B14-A2AD-57ACEB21B1A6}"/>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593892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97E5-966F-4FE9-900B-466AAF66C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921051-D0E9-4794-901B-C0DB889E17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1D697-B85A-4B0A-8E3E-7A288C4D9EBE}"/>
              </a:ext>
            </a:extLst>
          </p:cNvPr>
          <p:cNvSpPr>
            <a:spLocks noGrp="1"/>
          </p:cNvSpPr>
          <p:nvPr>
            <p:ph type="dt" sz="half" idx="10"/>
          </p:nvPr>
        </p:nvSpPr>
        <p:spPr/>
        <p:txBody>
          <a:bodyPr/>
          <a:lstStyle/>
          <a:p>
            <a:fld id="{D4C4C31C-4F91-4E1B-B44F-EAFC3053EA9F}" type="datetimeFigureOut">
              <a:rPr lang="en-US" smtClean="0"/>
              <a:t>9/18/2021</a:t>
            </a:fld>
            <a:endParaRPr lang="en-US"/>
          </a:p>
        </p:txBody>
      </p:sp>
      <p:sp>
        <p:nvSpPr>
          <p:cNvPr id="5" name="Footer Placeholder 4">
            <a:extLst>
              <a:ext uri="{FF2B5EF4-FFF2-40B4-BE49-F238E27FC236}">
                <a16:creationId xmlns:a16="http://schemas.microsoft.com/office/drawing/2014/main" id="{817352A5-90D0-4F12-9CE7-E0796FF83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79875-4B2D-4A07-A70B-AD0C93014EB3}"/>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4024389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D48782-2C59-44FC-92AC-32734E22E9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8C6320-BA91-40E0-AE59-3D58EAE0B1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B1CD3-2312-4C53-92AD-D07F80C872A8}"/>
              </a:ext>
            </a:extLst>
          </p:cNvPr>
          <p:cNvSpPr>
            <a:spLocks noGrp="1"/>
          </p:cNvSpPr>
          <p:nvPr>
            <p:ph type="dt" sz="half" idx="10"/>
          </p:nvPr>
        </p:nvSpPr>
        <p:spPr/>
        <p:txBody>
          <a:bodyPr/>
          <a:lstStyle/>
          <a:p>
            <a:fld id="{D4C4C31C-4F91-4E1B-B44F-EAFC3053EA9F}" type="datetimeFigureOut">
              <a:rPr lang="en-US" smtClean="0"/>
              <a:t>9/18/2021</a:t>
            </a:fld>
            <a:endParaRPr lang="en-US"/>
          </a:p>
        </p:txBody>
      </p:sp>
      <p:sp>
        <p:nvSpPr>
          <p:cNvPr id="5" name="Footer Placeholder 4">
            <a:extLst>
              <a:ext uri="{FF2B5EF4-FFF2-40B4-BE49-F238E27FC236}">
                <a16:creationId xmlns:a16="http://schemas.microsoft.com/office/drawing/2014/main" id="{FEC1D46D-B4E7-4FD1-9C08-576BEE0BE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3D32D-A578-4DCE-ABC3-1DE9099AF82D}"/>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420782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1"/>
          <p:cNvSpPr>
            <a:spLocks noGrp="1"/>
          </p:cNvSpPr>
          <p:nvPr>
            <p:ph type="pic" idx="2"/>
          </p:nvPr>
        </p:nvSpPr>
        <p:spPr>
          <a:xfrm>
            <a:off x="5183188" y="987425"/>
            <a:ext cx="6172200" cy="4873625"/>
          </a:xfrm>
          <a:prstGeom prst="rect">
            <a:avLst/>
          </a:prstGeom>
          <a:noFill/>
          <a:ln>
            <a:noFill/>
          </a:ln>
        </p:spPr>
      </p:sp>
      <p:sp>
        <p:nvSpPr>
          <p:cNvPr id="64" name="Google Shape;64;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A200054-10D6-4C69-8645-CDBBC4E87BFC}"/>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10AE00D-460E-4D54-8DEF-07997EB77B21}"/>
              </a:ext>
            </a:extLst>
          </p:cNvPr>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CC7A58B-9D1F-4105-8B0A-3CC54AAA1C55}"/>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cs typeface="+mn-cs"/>
              </a:defRPr>
            </a:lvl1pPr>
          </a:lstStyle>
          <a:p>
            <a:pPr>
              <a:defRPr/>
            </a:pPr>
            <a:endParaRPr lang="en-US" altLang="en-US"/>
          </a:p>
        </p:txBody>
      </p:sp>
      <p:sp>
        <p:nvSpPr>
          <p:cNvPr id="1029" name="Rectangle 5">
            <a:extLst>
              <a:ext uri="{FF2B5EF4-FFF2-40B4-BE49-F238E27FC236}">
                <a16:creationId xmlns:a16="http://schemas.microsoft.com/office/drawing/2014/main" id="{5B378BBB-8F05-4AC0-AC24-3C91352EB550}"/>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cs typeface="+mn-cs"/>
              </a:defRPr>
            </a:lvl1pPr>
          </a:lstStyle>
          <a:p>
            <a:pPr>
              <a:defRPr/>
            </a:pPr>
            <a:endParaRPr lang="en-US" altLang="en-US"/>
          </a:p>
        </p:txBody>
      </p:sp>
      <p:sp>
        <p:nvSpPr>
          <p:cNvPr id="1030" name="Rectangle 6">
            <a:extLst>
              <a:ext uri="{FF2B5EF4-FFF2-40B4-BE49-F238E27FC236}">
                <a16:creationId xmlns:a16="http://schemas.microsoft.com/office/drawing/2014/main" id="{4EC00161-E7D6-43F7-B32A-23EDF17EB75E}"/>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cs typeface="+mn-cs"/>
              </a:defRPr>
            </a:lvl1pPr>
          </a:lstStyle>
          <a:p>
            <a:pPr>
              <a:defRPr/>
            </a:pPr>
            <a:fld id="{3177C917-FF32-420F-8A1F-3E3FC0D1C1E3}" type="slidenum">
              <a:rPr lang="en-US" altLang="en-US"/>
              <a:pPr>
                <a:defRPr/>
              </a:pPr>
              <a:t>‹#›</a:t>
            </a:fld>
            <a:endParaRPr lang="en-US" altLang="en-US"/>
          </a:p>
        </p:txBody>
      </p:sp>
    </p:spTree>
    <p:extLst>
      <p:ext uri="{BB962C8B-B14F-4D97-AF65-F5344CB8AC3E}">
        <p14:creationId xmlns:p14="http://schemas.microsoft.com/office/powerpoint/2010/main" val="203750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0AB6F-03A5-4335-91BD-801BA7410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C4AD70-3C68-4F14-A64F-341763108E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EFB8B-B3A4-4399-AAFE-515B0CD142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4C31C-4F91-4E1B-B44F-EAFC3053EA9F}" type="datetimeFigureOut">
              <a:rPr lang="en-US" smtClean="0"/>
              <a:t>9/18/2021</a:t>
            </a:fld>
            <a:endParaRPr lang="en-US"/>
          </a:p>
        </p:txBody>
      </p:sp>
      <p:sp>
        <p:nvSpPr>
          <p:cNvPr id="5" name="Footer Placeholder 4">
            <a:extLst>
              <a:ext uri="{FF2B5EF4-FFF2-40B4-BE49-F238E27FC236}">
                <a16:creationId xmlns:a16="http://schemas.microsoft.com/office/drawing/2014/main" id="{39896BD0-357B-4111-8A19-90B890A48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7C66EF-F188-4A04-8924-FE0DF4CF5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BE2A3-6FFE-40C9-878E-6AA22F763C7A}" type="slidenum">
              <a:rPr lang="en-US" smtClean="0"/>
              <a:t>‹#›</a:t>
            </a:fld>
            <a:endParaRPr lang="en-US"/>
          </a:p>
        </p:txBody>
      </p:sp>
    </p:spTree>
    <p:extLst>
      <p:ext uri="{BB962C8B-B14F-4D97-AF65-F5344CB8AC3E}">
        <p14:creationId xmlns:p14="http://schemas.microsoft.com/office/powerpoint/2010/main" val="39920833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2: Liêm khiết - Hoc24">
            <a:extLst>
              <a:ext uri="{FF2B5EF4-FFF2-40B4-BE49-F238E27FC236}">
                <a16:creationId xmlns:a16="http://schemas.microsoft.com/office/drawing/2014/main" id="{085DF35E-0B8D-4E44-B241-5D795180C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7648"/>
            <a:ext cx="10612902" cy="59762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D6F2C7-694E-4B34-9035-C914B852F252}"/>
              </a:ext>
            </a:extLst>
          </p:cNvPr>
          <p:cNvSpPr txBox="1"/>
          <p:nvPr/>
        </p:nvSpPr>
        <p:spPr>
          <a:xfrm>
            <a:off x="5586047" y="368817"/>
            <a:ext cx="5639972" cy="5693866"/>
          </a:xfrm>
          <a:prstGeom prst="rect">
            <a:avLst/>
          </a:prstGeom>
          <a:solidFill>
            <a:schemeClr val="tx1"/>
          </a:solidFill>
        </p:spPr>
        <p:txBody>
          <a:bodyPr wrap="square" rtlCol="0">
            <a:spAutoFit/>
          </a:bodyPr>
          <a:lstStyle/>
          <a:p>
            <a:pPr algn="just">
              <a:lnSpc>
                <a:spcPct val="150000"/>
              </a:lnSpc>
            </a:pPr>
            <a:r>
              <a:rPr lang="vi-VN" sz="2800">
                <a:solidFill>
                  <a:schemeClr val="bg1"/>
                </a:solidFill>
                <a:latin typeface="+mj-lt"/>
              </a:rPr>
              <a:t>Sinh thời, chủ tịch Hồ Chí Minh đã từng nói:</a:t>
            </a:r>
          </a:p>
          <a:p>
            <a:pPr algn="just">
              <a:lnSpc>
                <a:spcPct val="150000"/>
              </a:lnSpc>
            </a:pPr>
            <a:r>
              <a:rPr lang="vi-VN" sz="2800">
                <a:solidFill>
                  <a:schemeClr val="bg1"/>
                </a:solidFill>
                <a:latin typeface="+mj-lt"/>
              </a:rPr>
              <a:t>“</a:t>
            </a:r>
            <a:r>
              <a:rPr lang="vi-VN" sz="2800" i="1">
                <a:solidFill>
                  <a:schemeClr val="bg1"/>
                </a:solidFill>
                <a:latin typeface="+mj-lt"/>
              </a:rPr>
              <a:t>Cả đời tôi chỉ có một mục đích là phấn đấu cho quyền lợi của dân tộc và hạnh phúc của nhân dân</a:t>
            </a:r>
            <a:r>
              <a:rPr lang="vi-VN" sz="2800">
                <a:solidFill>
                  <a:schemeClr val="bg1"/>
                </a:solidFill>
                <a:latin typeface="+mj-lt"/>
              </a:rPr>
              <a:t>”</a:t>
            </a:r>
          </a:p>
          <a:p>
            <a:pPr algn="just">
              <a:lnSpc>
                <a:spcPct val="150000"/>
              </a:lnSpc>
            </a:pPr>
            <a:r>
              <a:rPr lang="vi-VN" sz="2800">
                <a:solidFill>
                  <a:schemeClr val="bg1"/>
                </a:solidFill>
                <a:latin typeface="+mj-lt"/>
              </a:rPr>
              <a:t>“</a:t>
            </a:r>
            <a:r>
              <a:rPr lang="vi-VN" sz="2800" i="1">
                <a:solidFill>
                  <a:schemeClr val="bg1"/>
                </a:solidFill>
                <a:latin typeface="+mj-lt"/>
              </a:rPr>
              <a:t>Bất kì bao giờ, bất kì ở đâu tôi cũng chỉ theo đuổi một mục đích là làm cho ích quốc, lợi dân</a:t>
            </a:r>
            <a:r>
              <a:rPr lang="vi-VN" sz="2800">
                <a:solidFill>
                  <a:schemeClr val="bg1"/>
                </a:solidFill>
                <a:latin typeface="+mj-lt"/>
              </a:rPr>
              <a:t>”</a:t>
            </a:r>
          </a:p>
          <a:p>
            <a:endParaRPr lang="vi-VN">
              <a:solidFill>
                <a:schemeClr val="bg1"/>
              </a:solidFill>
              <a:latin typeface="+mj-lt"/>
            </a:endParaRPr>
          </a:p>
          <a:p>
            <a:endParaRPr lang="vi-VN">
              <a:solidFill>
                <a:schemeClr val="bg1"/>
              </a:solidFill>
            </a:endParaRPr>
          </a:p>
        </p:txBody>
      </p:sp>
    </p:spTree>
    <p:extLst>
      <p:ext uri="{BB962C8B-B14F-4D97-AF65-F5344CB8AC3E}">
        <p14:creationId xmlns:p14="http://schemas.microsoft.com/office/powerpoint/2010/main" val="1927080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651A2B-0987-4754-B3DD-F8441A6F6202}"/>
              </a:ext>
            </a:extLst>
          </p:cNvPr>
          <p:cNvSpPr>
            <a:spLocks noGrp="1"/>
          </p:cNvSpPr>
          <p:nvPr>
            <p:ph type="body" idx="1"/>
          </p:nvPr>
        </p:nvSpPr>
        <p:spPr>
          <a:xfrm>
            <a:off x="486507" y="3516"/>
            <a:ext cx="5815819" cy="6175717"/>
          </a:xfrm>
        </p:spPr>
        <p:txBody>
          <a:bodyPr>
            <a:normAutofit/>
          </a:bodyPr>
          <a:lstStyle/>
          <a:p>
            <a:pPr marL="114300" indent="0">
              <a:lnSpc>
                <a:spcPct val="150000"/>
              </a:lnSpc>
              <a:buNone/>
            </a:pPr>
            <a:r>
              <a:rPr lang="vi-VN" sz="3000" b="1">
                <a:solidFill>
                  <a:srgbClr val="FF0000"/>
                </a:solidFill>
                <a:latin typeface="+mj-lt"/>
              </a:rPr>
              <a:t>Nhặt được 200 triệu đồng, điều dưỡng tìm trả lại người bệnh</a:t>
            </a:r>
          </a:p>
          <a:p>
            <a:pPr marL="114300" indent="0" algn="just">
              <a:lnSpc>
                <a:spcPct val="150000"/>
              </a:lnSpc>
              <a:buNone/>
            </a:pPr>
            <a:r>
              <a:rPr lang="vi-VN">
                <a:latin typeface="+mj-lt"/>
              </a:rPr>
              <a:t>Một bệnh nhân khi đi khám ở Bệnh viện Nhân dân Gia Định (TP.HCM) để quên số tiền 200 triệu đồng. Sau khi nhặt được, điều dưỡng Nguyễn Bá Hải nhanh chóng báo cáo lãnh đạo, tìm trả số tiền cho người đánh rơi.</a:t>
            </a:r>
          </a:p>
          <a:p>
            <a:pPr marL="114300" indent="0" algn="r">
              <a:buNone/>
            </a:pPr>
            <a:r>
              <a:rPr lang="vi-VN" sz="1700">
                <a:latin typeface="+mj-lt"/>
              </a:rPr>
              <a:t>(- Trích Bài đăng của báo Tuổi trẻ ngày 13/09/2021)</a:t>
            </a:r>
          </a:p>
        </p:txBody>
      </p:sp>
      <p:pic>
        <p:nvPicPr>
          <p:cNvPr id="1026" name="Picture 2" descr="Nhặt được 200 triệu đồng, điều dưỡng tìm trả lại người bệnh - Ảnh 2.">
            <a:extLst>
              <a:ext uri="{FF2B5EF4-FFF2-40B4-BE49-F238E27FC236}">
                <a16:creationId xmlns:a16="http://schemas.microsoft.com/office/drawing/2014/main" id="{2A58B86C-FFE2-4F55-915E-9EA93047A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737" y="313006"/>
            <a:ext cx="5581650" cy="4352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E65074-5444-4D22-B5D9-1E8420A2B22D}"/>
              </a:ext>
            </a:extLst>
          </p:cNvPr>
          <p:cNvSpPr txBox="1"/>
          <p:nvPr/>
        </p:nvSpPr>
        <p:spPr>
          <a:xfrm>
            <a:off x="6822830" y="4783016"/>
            <a:ext cx="4559838" cy="1015663"/>
          </a:xfrm>
          <a:prstGeom prst="rect">
            <a:avLst/>
          </a:prstGeom>
          <a:noFill/>
        </p:spPr>
        <p:txBody>
          <a:bodyPr wrap="square" rtlCol="0">
            <a:spAutoFit/>
          </a:bodyPr>
          <a:lstStyle/>
          <a:p>
            <a:r>
              <a:rPr lang="vi-VN" sz="2000" b="0" i="0">
                <a:solidFill>
                  <a:srgbClr val="222222"/>
                </a:solidFill>
                <a:effectLst/>
                <a:latin typeface="+mj-lt"/>
              </a:rPr>
              <a:t>Ban lãnh đạo bệnh viện quyết định khen thưởng đột xuất cho nam điều dưỡng Nguyễn Bá Hải (phải) - Ảnh: BVCC</a:t>
            </a:r>
            <a:endParaRPr lang="vi-VN" sz="2000">
              <a:latin typeface="+mj-lt"/>
            </a:endParaRPr>
          </a:p>
        </p:txBody>
      </p:sp>
      <p:sp>
        <p:nvSpPr>
          <p:cNvPr id="6" name="TextBox 5">
            <a:extLst>
              <a:ext uri="{FF2B5EF4-FFF2-40B4-BE49-F238E27FC236}">
                <a16:creationId xmlns:a16="http://schemas.microsoft.com/office/drawing/2014/main" id="{229465B0-67D0-46F6-AB04-91E012997D66}"/>
              </a:ext>
            </a:extLst>
          </p:cNvPr>
          <p:cNvSpPr txBox="1"/>
          <p:nvPr/>
        </p:nvSpPr>
        <p:spPr>
          <a:xfrm>
            <a:off x="8068261" y="6329550"/>
            <a:ext cx="4123739" cy="430887"/>
          </a:xfrm>
          <a:prstGeom prst="rect">
            <a:avLst/>
          </a:prstGeom>
          <a:noFill/>
        </p:spPr>
        <p:txBody>
          <a:bodyPr wrap="square" rtlCol="0">
            <a:spAutoFit/>
          </a:bodyPr>
          <a:lstStyle/>
          <a:p>
            <a:r>
              <a:rPr lang="vi-VN" sz="1100">
                <a:latin typeface="+mj-lt"/>
              </a:rPr>
              <a:t>Nguồn: https://tuoitre.vn/nhat-duoc-200-trieu-dong-dieu-duong-tim-tra-lai-nguoi-benh-20210913194455762.htm</a:t>
            </a:r>
          </a:p>
        </p:txBody>
      </p:sp>
    </p:spTree>
    <p:extLst>
      <p:ext uri="{BB962C8B-B14F-4D97-AF65-F5344CB8AC3E}">
        <p14:creationId xmlns:p14="http://schemas.microsoft.com/office/powerpoint/2010/main" val="411477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2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9" name="Google Shape;289;p27"/>
          <p:cNvSpPr txBox="1"/>
          <p:nvPr/>
        </p:nvSpPr>
        <p:spPr>
          <a:xfrm>
            <a:off x="1587260" y="183708"/>
            <a:ext cx="8229600" cy="88596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FF0000"/>
              </a:buClr>
              <a:buSzPct val="100000"/>
              <a:buFont typeface="Times New Roman"/>
              <a:buNone/>
            </a:pPr>
            <a:r>
              <a:rPr lang="en-US" sz="4000" b="1">
                <a:solidFill>
                  <a:srgbClr val="FF0000"/>
                </a:solidFill>
                <a:latin typeface="Times New Roman"/>
                <a:ea typeface="Times New Roman"/>
                <a:cs typeface="Times New Roman"/>
                <a:sym typeface="Times New Roman"/>
              </a:rPr>
              <a:t>II. NỘI DUNG BÀI HỌC</a:t>
            </a:r>
            <a:endParaRPr sz="4000" b="1">
              <a:solidFill>
                <a:srgbClr val="FF0000"/>
              </a:solidFill>
              <a:latin typeface="Times New Roman"/>
              <a:ea typeface="Times New Roman"/>
              <a:cs typeface="Times New Roman"/>
              <a:sym typeface="Times New Roman"/>
            </a:endParaRPr>
          </a:p>
        </p:txBody>
      </p:sp>
      <p:sp>
        <p:nvSpPr>
          <p:cNvPr id="290" name="Google Shape;290;p27"/>
          <p:cNvSpPr txBox="1"/>
          <p:nvPr/>
        </p:nvSpPr>
        <p:spPr>
          <a:xfrm>
            <a:off x="1314356" y="1355643"/>
            <a:ext cx="9123872" cy="2780260"/>
          </a:xfrm>
          <a:prstGeom prst="rect">
            <a:avLst/>
          </a:prstGeom>
          <a:solidFill>
            <a:schemeClr val="accent5">
              <a:lumMod val="20000"/>
              <a:lumOff val="80000"/>
            </a:schemeClr>
          </a:solidFill>
          <a:ln>
            <a:noFill/>
          </a:ln>
        </p:spPr>
        <p:txBody>
          <a:bodyPr spcFirstLastPara="1" wrap="square" lIns="91425" tIns="45700" rIns="91425" bIns="45700" anchor="t" anchorCtr="0">
            <a:noAutofit/>
          </a:bodyPr>
          <a:lstStyle/>
          <a:p>
            <a:pPr marR="0" lvl="0" algn="l" rtl="0">
              <a:lnSpc>
                <a:spcPct val="90000"/>
              </a:lnSpc>
              <a:spcBef>
                <a:spcPts val="1000"/>
              </a:spcBef>
              <a:spcAft>
                <a:spcPts val="0"/>
              </a:spcAft>
              <a:buClr>
                <a:schemeClr val="dk1"/>
              </a:buClr>
              <a:buSzPts val="4800"/>
            </a:pPr>
            <a:r>
              <a:rPr lang="en-US" sz="3200" b="1">
                <a:solidFill>
                  <a:schemeClr val="dk1"/>
                </a:solidFill>
                <a:latin typeface="Times New Roman"/>
                <a:ea typeface="Times New Roman"/>
                <a:cs typeface="Times New Roman"/>
                <a:sym typeface="Times New Roman"/>
              </a:rPr>
              <a:t>2. Ý nghĩa</a:t>
            </a:r>
          </a:p>
          <a:p>
            <a:pPr marL="685800" marR="0" lvl="0" indent="-685800" algn="l" rtl="0">
              <a:lnSpc>
                <a:spcPct val="90000"/>
              </a:lnSpc>
              <a:spcBef>
                <a:spcPts val="1000"/>
              </a:spcBef>
              <a:spcAft>
                <a:spcPts val="0"/>
              </a:spcAft>
              <a:buClr>
                <a:schemeClr val="dk1"/>
              </a:buClr>
              <a:buSzPts val="4800"/>
              <a:buFontTx/>
              <a:buChar char="-"/>
            </a:pPr>
            <a:r>
              <a:rPr lang="en-US" sz="3200">
                <a:solidFill>
                  <a:schemeClr val="dk1"/>
                </a:solidFill>
                <a:latin typeface="Times New Roman"/>
                <a:ea typeface="Times New Roman"/>
                <a:cs typeface="Times New Roman"/>
                <a:sym typeface="Times New Roman"/>
              </a:rPr>
              <a:t>Sống liêm khiết sẽ làm cho con người thanh thản. </a:t>
            </a:r>
          </a:p>
          <a:p>
            <a:pPr marL="685800" marR="0" lvl="0" indent="-685800" algn="l" rtl="0">
              <a:lnSpc>
                <a:spcPct val="90000"/>
              </a:lnSpc>
              <a:spcBef>
                <a:spcPts val="1000"/>
              </a:spcBef>
              <a:spcAft>
                <a:spcPts val="0"/>
              </a:spcAft>
              <a:buClr>
                <a:schemeClr val="dk1"/>
              </a:buClr>
              <a:buSzPts val="4800"/>
              <a:buFontTx/>
              <a:buChar char="-"/>
            </a:pPr>
            <a:r>
              <a:rPr lang="en-US" sz="3200">
                <a:solidFill>
                  <a:schemeClr val="dk1"/>
                </a:solidFill>
                <a:latin typeface="Times New Roman"/>
                <a:ea typeface="Times New Roman"/>
                <a:cs typeface="Times New Roman"/>
                <a:sym typeface="Times New Roman"/>
              </a:rPr>
              <a:t>Nhận được sự quý trọng tin cậy của mọi người. </a:t>
            </a:r>
          </a:p>
          <a:p>
            <a:pPr marL="685800" marR="0" lvl="0" indent="-685800" algn="l" rtl="0">
              <a:lnSpc>
                <a:spcPct val="90000"/>
              </a:lnSpc>
              <a:spcBef>
                <a:spcPts val="1000"/>
              </a:spcBef>
              <a:spcAft>
                <a:spcPts val="0"/>
              </a:spcAft>
              <a:buClr>
                <a:schemeClr val="dk1"/>
              </a:buClr>
              <a:buSzPts val="4800"/>
              <a:buFontTx/>
              <a:buChar char="-"/>
            </a:pPr>
            <a:r>
              <a:rPr lang="en-US" sz="3200">
                <a:solidFill>
                  <a:schemeClr val="dk1"/>
                </a:solidFill>
                <a:latin typeface="Times New Roman"/>
                <a:ea typeface="Times New Roman"/>
                <a:cs typeface="Times New Roman"/>
                <a:sym typeface="Times New Roman"/>
              </a:rPr>
              <a:t>Góp phần làm cho xã hội trong sạch, tốt đẹp hơn. </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ỘI NHẬN HỐI LỘ – Luật Công Tâm">
            <a:extLst>
              <a:ext uri="{FF2B5EF4-FFF2-40B4-BE49-F238E27FC236}">
                <a16:creationId xmlns:a16="http://schemas.microsoft.com/office/drawing/2014/main" id="{7488839E-B0F2-4926-BCE8-9F56FA1D6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348" y="1550295"/>
            <a:ext cx="6921304" cy="4812469"/>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51;p21">
            <a:extLst>
              <a:ext uri="{FF2B5EF4-FFF2-40B4-BE49-F238E27FC236}">
                <a16:creationId xmlns:a16="http://schemas.microsoft.com/office/drawing/2014/main" id="{98EB3D9A-6DAB-407B-9A18-41484CD1D9F5}"/>
              </a:ext>
            </a:extLst>
          </p:cNvPr>
          <p:cNvSpPr txBox="1"/>
          <p:nvPr/>
        </p:nvSpPr>
        <p:spPr>
          <a:xfrm>
            <a:off x="265043" y="495236"/>
            <a:ext cx="11661914" cy="769441"/>
          </a:xfrm>
          <a:prstGeom prst="rect">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Việc làm thiếu li</a:t>
            </a:r>
            <a:r>
              <a:rPr lang="en-US" sz="4400" b="1">
                <a:latin typeface="Times New Roman"/>
                <a:ea typeface="Times New Roman"/>
                <a:cs typeface="Times New Roman"/>
                <a:sym typeface="Times New Roman"/>
              </a:rPr>
              <a:t>êm khiết</a:t>
            </a:r>
            <a:r>
              <a:rPr kumimoji="0" lang="en-US" sz="44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 ngoài xã hội</a:t>
            </a:r>
            <a:endParaRPr kumimoji="0" sz="44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 name="TextBox 3">
            <a:extLst>
              <a:ext uri="{FF2B5EF4-FFF2-40B4-BE49-F238E27FC236}">
                <a16:creationId xmlns:a16="http://schemas.microsoft.com/office/drawing/2014/main" id="{F7F8BC8B-74C8-461C-A6C9-AA4A2B1A887F}"/>
              </a:ext>
            </a:extLst>
          </p:cNvPr>
          <p:cNvSpPr txBox="1"/>
          <p:nvPr/>
        </p:nvSpPr>
        <p:spPr>
          <a:xfrm>
            <a:off x="9556652" y="5854933"/>
            <a:ext cx="1502898" cy="507831"/>
          </a:xfrm>
          <a:prstGeom prst="rect">
            <a:avLst/>
          </a:prstGeom>
          <a:noFill/>
        </p:spPr>
        <p:txBody>
          <a:bodyPr wrap="square" rtlCol="0">
            <a:spAutoFit/>
          </a:bodyPr>
          <a:lstStyle/>
          <a:p>
            <a:r>
              <a:rPr lang="vi-VN" sz="900">
                <a:latin typeface="+mj-lt"/>
              </a:rPr>
              <a:t>Nguồn: http://luatcongtam.com.vn/2021/02/28/toi-nhan-hoi-lo/</a:t>
            </a:r>
          </a:p>
        </p:txBody>
      </p:sp>
    </p:spTree>
    <p:extLst>
      <p:ext uri="{BB962C8B-B14F-4D97-AF65-F5344CB8AC3E}">
        <p14:creationId xmlns:p14="http://schemas.microsoft.com/office/powerpoint/2010/main" val="1584010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o đổi vụ nữ trưởng đoàn thanh tra thoát tội nhận hối lộ | Pháp luật | PLO">
            <a:extLst>
              <a:ext uri="{FF2B5EF4-FFF2-40B4-BE49-F238E27FC236}">
                <a16:creationId xmlns:a16="http://schemas.microsoft.com/office/drawing/2014/main" id="{8B84A5B2-59A0-421F-A201-6EC15514A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969" y="1409877"/>
            <a:ext cx="8194431" cy="5159735"/>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51;p21">
            <a:extLst>
              <a:ext uri="{FF2B5EF4-FFF2-40B4-BE49-F238E27FC236}">
                <a16:creationId xmlns:a16="http://schemas.microsoft.com/office/drawing/2014/main" id="{B325F6C9-E84B-49A4-97B3-C1367BF18A48}"/>
              </a:ext>
            </a:extLst>
          </p:cNvPr>
          <p:cNvSpPr txBox="1"/>
          <p:nvPr/>
        </p:nvSpPr>
        <p:spPr>
          <a:xfrm>
            <a:off x="265043" y="495236"/>
            <a:ext cx="11661914" cy="769441"/>
          </a:xfrm>
          <a:prstGeom prst="rect">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Việc làm thiếu </a:t>
            </a:r>
            <a:r>
              <a:rPr lang="en-US" sz="4400" b="1">
                <a:latin typeface="Times New Roman"/>
                <a:ea typeface="Times New Roman"/>
                <a:cs typeface="Times New Roman"/>
                <a:sym typeface="Times New Roman"/>
              </a:rPr>
              <a:t>liêm khiết</a:t>
            </a:r>
            <a:r>
              <a:rPr kumimoji="0" lang="en-US" sz="44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 ngoài xã hội</a:t>
            </a:r>
            <a:endParaRPr kumimoji="0" sz="44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 name="TextBox 3">
            <a:extLst>
              <a:ext uri="{FF2B5EF4-FFF2-40B4-BE49-F238E27FC236}">
                <a16:creationId xmlns:a16="http://schemas.microsoft.com/office/drawing/2014/main" id="{E3117F9C-5178-4C71-93EC-7C9698D07B21}"/>
              </a:ext>
            </a:extLst>
          </p:cNvPr>
          <p:cNvSpPr txBox="1"/>
          <p:nvPr/>
        </p:nvSpPr>
        <p:spPr>
          <a:xfrm>
            <a:off x="10058400" y="5674417"/>
            <a:ext cx="1418391" cy="923330"/>
          </a:xfrm>
          <a:prstGeom prst="rect">
            <a:avLst/>
          </a:prstGeom>
          <a:noFill/>
        </p:spPr>
        <p:txBody>
          <a:bodyPr wrap="square" rtlCol="0">
            <a:spAutoFit/>
          </a:bodyPr>
          <a:lstStyle/>
          <a:p>
            <a:r>
              <a:rPr lang="vi-VN" sz="900"/>
              <a:t>Nguồn: https://plo.vn/phap-luat/trao-doi-vu-nu-truong-doan-thanh-tra-thoat-toi-nhan-hoi-lo-927224.html</a:t>
            </a:r>
          </a:p>
        </p:txBody>
      </p:sp>
    </p:spTree>
    <p:extLst>
      <p:ext uri="{BB962C8B-B14F-4D97-AF65-F5344CB8AC3E}">
        <p14:creationId xmlns:p14="http://schemas.microsoft.com/office/powerpoint/2010/main" val="1650161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16BFC7-819E-433B-A637-998DF5C8E654}"/>
              </a:ext>
            </a:extLst>
          </p:cNvPr>
          <p:cNvSpPr>
            <a:spLocks noGrp="1"/>
          </p:cNvSpPr>
          <p:nvPr>
            <p:ph type="body" idx="1"/>
          </p:nvPr>
        </p:nvSpPr>
        <p:spPr>
          <a:xfrm>
            <a:off x="950742" y="3675741"/>
            <a:ext cx="10515600" cy="2433711"/>
          </a:xfrm>
          <a:solidFill>
            <a:schemeClr val="accent4">
              <a:lumMod val="20000"/>
              <a:lumOff val="80000"/>
            </a:schemeClr>
          </a:solidFill>
        </p:spPr>
        <p:txBody>
          <a:bodyPr>
            <a:noAutofit/>
          </a:bodyPr>
          <a:lstStyle/>
          <a:p>
            <a:pPr marL="114300" indent="0" algn="just">
              <a:buNone/>
            </a:pPr>
            <a:r>
              <a:rPr lang="vi-VN" sz="2400" b="0" i="0">
                <a:solidFill>
                  <a:srgbClr val="111111"/>
                </a:solidFill>
                <a:effectLst/>
                <a:latin typeface="+mj-lt"/>
              </a:rPr>
              <a:t>Ông Nguyễn Bắc Son (cựu Bộ trưởng Bộ Thông tin và Truyền thông) bị TAND cấp cao tại Hà Nội tuyên y án chung thân về tội “Vi phạm quản lý đầu tư công gây hậu quả nghiêm trọng” và tội “Nhận hối lộ” vào ngày 23/4/2020 vì có sai phạm nghiêm trọng trong vụ án Mobifone mua 95% cổ phần AVG. Trong vụ án này, ông Nguyễn Bắc Son là người có chức vụ quyền hạn cao nhất, có vai trò quyết định trong thực hiện dự án MobiFone mua 95% cổ phần AVG bất chấp quy định của pháp luật nên đã phải nhận hình phạt cao nhất.</a:t>
            </a:r>
            <a:endParaRPr lang="vi-VN" sz="2400">
              <a:latin typeface="+mj-lt"/>
            </a:endParaRPr>
          </a:p>
        </p:txBody>
      </p:sp>
      <p:pic>
        <p:nvPicPr>
          <p:cNvPr id="3074" name="Picture 2">
            <a:extLst>
              <a:ext uri="{FF2B5EF4-FFF2-40B4-BE49-F238E27FC236}">
                <a16:creationId xmlns:a16="http://schemas.microsoft.com/office/drawing/2014/main" id="{CFE927EA-F5E5-4F47-9CB3-E5D31FA54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717" y="309487"/>
            <a:ext cx="6161649" cy="31089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C9EE50-5AF2-422B-B2E7-18E668246347}"/>
              </a:ext>
            </a:extLst>
          </p:cNvPr>
          <p:cNvSpPr txBox="1"/>
          <p:nvPr/>
        </p:nvSpPr>
        <p:spPr>
          <a:xfrm>
            <a:off x="9289366" y="309487"/>
            <a:ext cx="1671609" cy="784830"/>
          </a:xfrm>
          <a:prstGeom prst="rect">
            <a:avLst/>
          </a:prstGeom>
          <a:noFill/>
        </p:spPr>
        <p:txBody>
          <a:bodyPr wrap="square" rtlCol="0">
            <a:spAutoFit/>
          </a:bodyPr>
          <a:lstStyle/>
          <a:p>
            <a:r>
              <a:rPr lang="vi-VN" sz="900">
                <a:latin typeface="+mj-lt"/>
              </a:rPr>
              <a:t>Nguồn: https://cand.com.vn/Phap-luat/Nhung-vu-an-tham-nhung-nghiem-trong-da-xet-xu-nam-2020-i593028/</a:t>
            </a:r>
          </a:p>
        </p:txBody>
      </p:sp>
    </p:spTree>
    <p:extLst>
      <p:ext uri="{BB962C8B-B14F-4D97-AF65-F5344CB8AC3E}">
        <p14:creationId xmlns:p14="http://schemas.microsoft.com/office/powerpoint/2010/main" val="2795598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Box 3">
            <a:extLst>
              <a:ext uri="{FF2B5EF4-FFF2-40B4-BE49-F238E27FC236}">
                <a16:creationId xmlns:a16="http://schemas.microsoft.com/office/drawing/2014/main" id="{2EB7B625-E7E3-4AF5-817B-C18BDED4C147}"/>
              </a:ext>
            </a:extLst>
          </p:cNvPr>
          <p:cNvSpPr txBox="1">
            <a:spLocks noChangeArrowheads="1"/>
          </p:cNvSpPr>
          <p:nvPr/>
        </p:nvSpPr>
        <p:spPr bwMode="auto">
          <a:xfrm>
            <a:off x="3048080" y="685873"/>
            <a:ext cx="63690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ClrTx/>
            </a:pPr>
            <a:r>
              <a:rPr lang="vi-VN" altLang="vi-VN" sz="8000" b="1" kern="1200">
                <a:solidFill>
                  <a:srgbClr val="FFFFFF"/>
                </a:solidFill>
                <a:latin typeface="Times New Roman" panose="02020603050405020304" pitchFamily="18" charset="0"/>
                <a:ea typeface="+mn-ea"/>
                <a:cs typeface="Times New Roman" panose="02020603050405020304" pitchFamily="18" charset="0"/>
              </a:rPr>
              <a:t>LUYỆN TẬP</a:t>
            </a:r>
          </a:p>
        </p:txBody>
      </p:sp>
      <p:pic>
        <p:nvPicPr>
          <p:cNvPr id="5123" name="Picture 7">
            <a:extLst>
              <a:ext uri="{FF2B5EF4-FFF2-40B4-BE49-F238E27FC236}">
                <a16:creationId xmlns:a16="http://schemas.microsoft.com/office/drawing/2014/main" id="{4DD11E75-BB96-40B2-BE95-FF207A6B4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489" y="2438426"/>
            <a:ext cx="5055023" cy="342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9"/>
          <p:cNvPicPr preferRelativeResize="0"/>
          <p:nvPr/>
        </p:nvPicPr>
        <p:blipFill rotWithShape="1">
          <a:blip r:embed="rId3">
            <a:alphaModFix/>
          </a:blip>
          <a:srcRect/>
          <a:stretch/>
        </p:blipFill>
        <p:spPr>
          <a:xfrm>
            <a:off x="20258" y="0"/>
            <a:ext cx="12192000" cy="6858000"/>
          </a:xfrm>
          <a:prstGeom prst="rect">
            <a:avLst/>
          </a:prstGeom>
          <a:noFill/>
          <a:ln>
            <a:noFill/>
          </a:ln>
        </p:spPr>
      </p:pic>
      <p:sp>
        <p:nvSpPr>
          <p:cNvPr id="306" name="Google Shape;306;p29"/>
          <p:cNvSpPr/>
          <p:nvPr/>
        </p:nvSpPr>
        <p:spPr>
          <a:xfrm>
            <a:off x="1981200" y="185627"/>
            <a:ext cx="8302283" cy="15696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200" b="1">
                <a:solidFill>
                  <a:schemeClr val="tx1"/>
                </a:solidFill>
                <a:latin typeface="Times New Roman"/>
                <a:ea typeface="Times New Roman"/>
                <a:cs typeface="Times New Roman"/>
                <a:sym typeface="Times New Roman"/>
              </a:rPr>
              <a:t>Bài tập 1 – trang 8 SGK GDCD 8: </a:t>
            </a:r>
          </a:p>
          <a:p>
            <a:pPr marL="0" marR="0" lvl="0" indent="0" algn="l" rtl="0">
              <a:spcBef>
                <a:spcPts val="0"/>
              </a:spcBef>
              <a:spcAft>
                <a:spcPts val="0"/>
              </a:spcAft>
              <a:buNone/>
            </a:pPr>
            <a:r>
              <a:rPr lang="en-US" sz="3200" b="1">
                <a:solidFill>
                  <a:schemeClr val="tx1"/>
                </a:solidFill>
                <a:latin typeface="Times New Roman"/>
                <a:ea typeface="Times New Roman"/>
                <a:cs typeface="Times New Roman"/>
                <a:sym typeface="Times New Roman"/>
              </a:rPr>
              <a:t>Những hành vi nào sau đây thể hiện tính </a:t>
            </a:r>
            <a:r>
              <a:rPr lang="en-US" sz="3200" b="1" u="sng">
                <a:solidFill>
                  <a:schemeClr val="tx1"/>
                </a:solidFill>
                <a:latin typeface="Times New Roman"/>
                <a:ea typeface="Times New Roman"/>
                <a:cs typeface="Times New Roman"/>
                <a:sym typeface="Times New Roman"/>
              </a:rPr>
              <a:t>không liêm khiết</a:t>
            </a:r>
            <a:r>
              <a:rPr lang="en-US" sz="3200" b="1">
                <a:solidFill>
                  <a:schemeClr val="tx1"/>
                </a:solidFill>
                <a:latin typeface="Times New Roman"/>
                <a:ea typeface="Times New Roman"/>
                <a:cs typeface="Times New Roman"/>
                <a:sym typeface="Times New Roman"/>
              </a:rPr>
              <a:t>? Vì sao?</a:t>
            </a:r>
            <a:endParaRPr sz="3200" b="1">
              <a:solidFill>
                <a:schemeClr val="tx1"/>
              </a:solidFill>
            </a:endParaRPr>
          </a:p>
        </p:txBody>
      </p:sp>
      <p:sp>
        <p:nvSpPr>
          <p:cNvPr id="307" name="Google Shape;307;p29"/>
          <p:cNvSpPr txBox="1"/>
          <p:nvPr/>
        </p:nvSpPr>
        <p:spPr>
          <a:xfrm>
            <a:off x="282349" y="1857126"/>
            <a:ext cx="1144957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a) Luôn mong muốn làm giàu bằng tài năng và sức lực của mình.</a:t>
            </a:r>
            <a:endParaRPr sz="2800"/>
          </a:p>
        </p:txBody>
      </p:sp>
      <p:sp>
        <p:nvSpPr>
          <p:cNvPr id="308" name="Google Shape;308;p29"/>
          <p:cNvSpPr txBox="1"/>
          <p:nvPr/>
        </p:nvSpPr>
        <p:spPr>
          <a:xfrm>
            <a:off x="266700" y="4536064"/>
            <a:ext cx="1146367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g) Tính toán cân nhắc kỹ lưỡng trước khi quyết định một việc gì.</a:t>
            </a:r>
            <a:endParaRPr sz="2800"/>
          </a:p>
        </p:txBody>
      </p:sp>
      <p:sp>
        <p:nvSpPr>
          <p:cNvPr id="309" name="Google Shape;309;p29"/>
          <p:cNvSpPr txBox="1"/>
          <p:nvPr/>
        </p:nvSpPr>
        <p:spPr>
          <a:xfrm>
            <a:off x="300114" y="4039014"/>
            <a:ext cx="82296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e) Chỉ làm những việc khi thấy có lợi. </a:t>
            </a:r>
            <a:endParaRPr sz="2800"/>
          </a:p>
        </p:txBody>
      </p:sp>
      <p:sp>
        <p:nvSpPr>
          <p:cNvPr id="310" name="Google Shape;310;p29"/>
          <p:cNvSpPr txBox="1"/>
          <p:nvPr/>
        </p:nvSpPr>
        <p:spPr>
          <a:xfrm>
            <a:off x="300114" y="3531393"/>
            <a:ext cx="1159729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d) Sẵn sàng dùng tiền bạc, quà cáp biếu xén nhằm đạt được mục đích của mình.</a:t>
            </a:r>
            <a:endParaRPr sz="2800"/>
          </a:p>
        </p:txBody>
      </p:sp>
      <p:sp>
        <p:nvSpPr>
          <p:cNvPr id="311" name="Google Shape;311;p29"/>
          <p:cNvSpPr txBox="1"/>
          <p:nvPr/>
        </p:nvSpPr>
        <p:spPr>
          <a:xfrm>
            <a:off x="282349" y="2976206"/>
            <a:ext cx="11889393" cy="523180"/>
          </a:xfrm>
          <a:prstGeom prst="rect">
            <a:avLst/>
          </a:prstGeom>
          <a:noFill/>
          <a:ln>
            <a:noFill/>
          </a:ln>
        </p:spPr>
        <p:txBody>
          <a:bodyPr spcFirstLastPara="1" wrap="square" lIns="91425" tIns="45700" rIns="91425" bIns="45700" anchor="t" anchorCtr="0">
            <a:spAutoFit/>
          </a:bodyPr>
          <a:lstStyle/>
          <a:p>
            <a:pPr lvl="0"/>
            <a:r>
              <a:rPr lang="en-US" sz="2800">
                <a:solidFill>
                  <a:schemeClr val="dk1"/>
                </a:solidFill>
                <a:latin typeface="Times New Roman"/>
                <a:ea typeface="Times New Roman"/>
                <a:cs typeface="Times New Roman"/>
                <a:sym typeface="Times New Roman"/>
              </a:rPr>
              <a:t>c) Luôn kiên trì phấn đấu vươn lên để đạt được kết quả cao trong công việc</a:t>
            </a:r>
            <a:r>
              <a:rPr lang="en-US">
                <a:solidFill>
                  <a:schemeClr val="dk1"/>
                </a:solidFill>
                <a:latin typeface="Times New Roman"/>
                <a:ea typeface="Times New Roman"/>
                <a:cs typeface="Times New Roman"/>
                <a:sym typeface="Times New Roman"/>
              </a:rPr>
              <a:t>.</a:t>
            </a:r>
            <a:endParaRPr/>
          </a:p>
        </p:txBody>
      </p:sp>
      <p:sp>
        <p:nvSpPr>
          <p:cNvPr id="312" name="Google Shape;312;p29"/>
          <p:cNvSpPr txBox="1"/>
          <p:nvPr/>
        </p:nvSpPr>
        <p:spPr>
          <a:xfrm>
            <a:off x="152400" y="2453584"/>
            <a:ext cx="11745004" cy="523180"/>
          </a:xfrm>
          <a:prstGeom prst="rect">
            <a:avLst/>
          </a:prstGeom>
          <a:noFill/>
          <a:ln>
            <a:noFill/>
          </a:ln>
        </p:spPr>
        <p:txBody>
          <a:bodyPr spcFirstLastPara="1" wrap="square" lIns="91425" tIns="45700" rIns="91425" bIns="45700" anchor="t" anchorCtr="0">
            <a:spAutoFit/>
          </a:bodyPr>
          <a:lstStyle/>
          <a:p>
            <a:pPr lvl="0"/>
            <a:r>
              <a:rPr lang="en-US" sz="2800">
                <a:solidFill>
                  <a:schemeClr val="dk1"/>
                </a:solidFill>
                <a:latin typeface="Times New Roman"/>
                <a:ea typeface="Times New Roman"/>
                <a:cs typeface="Times New Roman"/>
                <a:sym typeface="Times New Roman"/>
              </a:rPr>
              <a:t> b) Làm bất kỳ việc gì để đạt đươc mục đích. </a:t>
            </a:r>
            <a:endParaRPr sz="2800"/>
          </a:p>
        </p:txBody>
      </p:sp>
      <p:sp>
        <p:nvSpPr>
          <p:cNvPr id="313" name="Google Shape;313;p29"/>
          <p:cNvSpPr txBox="1"/>
          <p:nvPr/>
        </p:nvSpPr>
        <p:spPr>
          <a:xfrm>
            <a:off x="381000" y="6248400"/>
            <a:ext cx="16002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Oval 1">
            <a:extLst>
              <a:ext uri="{FF2B5EF4-FFF2-40B4-BE49-F238E27FC236}">
                <a16:creationId xmlns:a16="http://schemas.microsoft.com/office/drawing/2014/main" id="{2C59311A-F355-49E7-BE74-33154CFE7B53}"/>
              </a:ext>
            </a:extLst>
          </p:cNvPr>
          <p:cNvSpPr/>
          <p:nvPr/>
        </p:nvSpPr>
        <p:spPr>
          <a:xfrm>
            <a:off x="266700" y="4085255"/>
            <a:ext cx="450752" cy="44934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Oval 16">
            <a:extLst>
              <a:ext uri="{FF2B5EF4-FFF2-40B4-BE49-F238E27FC236}">
                <a16:creationId xmlns:a16="http://schemas.microsoft.com/office/drawing/2014/main" id="{81DFFED4-9A95-4D12-AFD9-347093DA898D}"/>
              </a:ext>
            </a:extLst>
          </p:cNvPr>
          <p:cNvSpPr/>
          <p:nvPr/>
        </p:nvSpPr>
        <p:spPr>
          <a:xfrm>
            <a:off x="266700" y="3577634"/>
            <a:ext cx="450752" cy="44934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a:extLst>
              <a:ext uri="{FF2B5EF4-FFF2-40B4-BE49-F238E27FC236}">
                <a16:creationId xmlns:a16="http://schemas.microsoft.com/office/drawing/2014/main" id="{C0709949-1977-4072-8705-7F7B1BCC24D4}"/>
              </a:ext>
            </a:extLst>
          </p:cNvPr>
          <p:cNvSpPr/>
          <p:nvPr/>
        </p:nvSpPr>
        <p:spPr>
          <a:xfrm>
            <a:off x="220101" y="2520844"/>
            <a:ext cx="450752" cy="44934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E630673B-E5B8-4246-BB47-181CE1913F2A}"/>
              </a:ext>
            </a:extLst>
          </p:cNvPr>
          <p:cNvSpPr/>
          <p:nvPr/>
        </p:nvSpPr>
        <p:spPr>
          <a:xfrm>
            <a:off x="955724" y="5356512"/>
            <a:ext cx="450752" cy="449344"/>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id="{090BF833-A018-4F8C-B8C6-B5F14B93A2B0}"/>
              </a:ext>
            </a:extLst>
          </p:cNvPr>
          <p:cNvSpPr txBox="1"/>
          <p:nvPr/>
        </p:nvSpPr>
        <p:spPr>
          <a:xfrm>
            <a:off x="1485344" y="5356512"/>
            <a:ext cx="467166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Hành vi KHÔNG liêm khiết</a:t>
            </a:r>
            <a:endParaRPr lang="vi-VN"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9"/>
          <p:cNvPicPr preferRelativeResize="0"/>
          <p:nvPr/>
        </p:nvPicPr>
        <p:blipFill rotWithShape="1">
          <a:blip r:embed="rId3">
            <a:alphaModFix/>
          </a:blip>
          <a:srcRect/>
          <a:stretch/>
        </p:blipFill>
        <p:spPr>
          <a:xfrm>
            <a:off x="20258" y="0"/>
            <a:ext cx="12192000" cy="6858000"/>
          </a:xfrm>
          <a:prstGeom prst="rect">
            <a:avLst/>
          </a:prstGeom>
          <a:noFill/>
          <a:ln>
            <a:noFill/>
          </a:ln>
        </p:spPr>
      </p:pic>
      <p:sp>
        <p:nvSpPr>
          <p:cNvPr id="306" name="Google Shape;306;p29"/>
          <p:cNvSpPr/>
          <p:nvPr/>
        </p:nvSpPr>
        <p:spPr>
          <a:xfrm>
            <a:off x="1860326" y="242887"/>
            <a:ext cx="9421964" cy="156962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Bài tập 2 – trang 8 SGK GDCD 8: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b="1">
                <a:latin typeface="Times New Roman"/>
                <a:ea typeface="Times New Roman"/>
                <a:cs typeface="Times New Roman"/>
                <a:sym typeface="Times New Roman"/>
              </a:rPr>
              <a:t>Em tán thành hay không tán thành với những việc làm nào sau đây?</a:t>
            </a:r>
            <a:endParaRPr kumimoji="0" lang="en-US" sz="32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3" name="Google Shape;313;p29"/>
          <p:cNvSpPr txBox="1"/>
          <p:nvPr/>
        </p:nvSpPr>
        <p:spPr>
          <a:xfrm>
            <a:off x="381000" y="6248400"/>
            <a:ext cx="1600200" cy="36671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 name="TextBox 2">
            <a:extLst>
              <a:ext uri="{FF2B5EF4-FFF2-40B4-BE49-F238E27FC236}">
                <a16:creationId xmlns:a16="http://schemas.microsoft.com/office/drawing/2014/main" id="{B1E0E133-1E98-489F-A21B-B06BD65C4805}"/>
              </a:ext>
            </a:extLst>
          </p:cNvPr>
          <p:cNvSpPr txBox="1"/>
          <p:nvPr/>
        </p:nvSpPr>
        <p:spPr>
          <a:xfrm>
            <a:off x="1041009" y="1742493"/>
            <a:ext cx="10241281" cy="3892861"/>
          </a:xfrm>
          <a:prstGeom prst="rect">
            <a:avLst/>
          </a:prstGeom>
          <a:noFill/>
        </p:spPr>
        <p:txBody>
          <a:bodyPr wrap="square" rtlCol="0">
            <a:spAutoFit/>
          </a:bodyPr>
          <a:lstStyle/>
          <a:p>
            <a:pPr marL="342900" indent="-342900">
              <a:lnSpc>
                <a:spcPct val="150000"/>
              </a:lnSpc>
              <a:buAutoNum type="alphaLcParenR"/>
            </a:pPr>
            <a:r>
              <a:rPr lang="en-US" sz="2800">
                <a:latin typeface="Times New Roman" panose="02020603050405020304" pitchFamily="18" charset="0"/>
                <a:cs typeface="Times New Roman" panose="02020603050405020304" pitchFamily="18" charset="0"/>
              </a:rPr>
              <a:t>Bạn Bích đến xin cô giáo nâng điểm môn Toán cho mình. </a:t>
            </a:r>
          </a:p>
          <a:p>
            <a:pPr marL="342900" indent="-342900">
              <a:lnSpc>
                <a:spcPct val="150000"/>
              </a:lnSpc>
              <a:buAutoNum type="alphaLcParenR"/>
            </a:pPr>
            <a:r>
              <a:rPr lang="en-US" sz="2800">
                <a:latin typeface="Times New Roman" panose="02020603050405020304" pitchFamily="18" charset="0"/>
                <a:cs typeface="Times New Roman" panose="02020603050405020304" pitchFamily="18" charset="0"/>
              </a:rPr>
              <a:t>Sắp có đợt tuyển người vào làm việc ở cơ quan do ông Lâm làm Giám đốc. Ai mang quà cáp đến biếu, ông Lâm đều không nhận. </a:t>
            </a:r>
          </a:p>
          <a:p>
            <a:pPr marL="342900" indent="-342900">
              <a:lnSpc>
                <a:spcPct val="150000"/>
              </a:lnSpc>
              <a:buAutoNum type="alphaLcParenR"/>
            </a:pPr>
            <a:r>
              <a:rPr lang="en-US" sz="2800">
                <a:latin typeface="Times New Roman" panose="02020603050405020304" pitchFamily="18" charset="0"/>
                <a:cs typeface="Times New Roman" panose="02020603050405020304" pitchFamily="18" charset="0"/>
              </a:rPr>
              <a:t>Cán bộ kiểm lâm vì nghèo đã chặt một số cây lấy gỗ để bán. </a:t>
            </a:r>
          </a:p>
          <a:p>
            <a:pPr marL="342900" indent="-342900">
              <a:lnSpc>
                <a:spcPct val="150000"/>
              </a:lnSpc>
              <a:buAutoNum type="alphaLcParenR"/>
            </a:pPr>
            <a:r>
              <a:rPr lang="en-US" sz="2800">
                <a:latin typeface="Times New Roman" panose="02020603050405020304" pitchFamily="18" charset="0"/>
                <a:cs typeface="Times New Roman" panose="02020603050405020304" pitchFamily="18" charset="0"/>
              </a:rPr>
              <a:t>Nhân viên phục vụ phòng ở khách sạn nhặt được ví tiền của khách để quên, mang trả lại cho khách. </a:t>
            </a:r>
            <a:endParaRPr lang="vi-VN" sz="280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1C6824D-D6CC-457B-B53D-5F447CB29B09}"/>
              </a:ext>
            </a:extLst>
          </p:cNvPr>
          <p:cNvSpPr txBox="1"/>
          <p:nvPr/>
        </p:nvSpPr>
        <p:spPr>
          <a:xfrm>
            <a:off x="6571308" y="5641029"/>
            <a:ext cx="4437088" cy="1015663"/>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Đáp án: </a:t>
            </a:r>
          </a:p>
          <a:p>
            <a:r>
              <a:rPr lang="en-US" sz="2000">
                <a:latin typeface="Times New Roman" panose="02020603050405020304" pitchFamily="18" charset="0"/>
                <a:cs typeface="Times New Roman" panose="02020603050405020304" pitchFamily="18" charset="0"/>
              </a:rPr>
              <a:t>Tán thành: b, d</a:t>
            </a:r>
          </a:p>
          <a:p>
            <a:r>
              <a:rPr lang="en-US" sz="2000">
                <a:latin typeface="Times New Roman" panose="02020603050405020304" pitchFamily="18" charset="0"/>
                <a:cs typeface="Times New Roman" panose="02020603050405020304" pitchFamily="18" charset="0"/>
              </a:rPr>
              <a:t>Không tán thành: a, c </a:t>
            </a:r>
            <a:endParaRPr lang="vi-VN"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56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ải +999 Hình Nền Powerpoint Màu Vàng Đẹp Nhất Năm 2018">
            <a:extLst>
              <a:ext uri="{FF2B5EF4-FFF2-40B4-BE49-F238E27FC236}">
                <a16:creationId xmlns:a16="http://schemas.microsoft.com/office/drawing/2014/main" id="{4F8A9010-5F7E-4061-BE48-C1D8055E8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04"/>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D69C5A1-2155-42B8-A5C1-887E7EA602F3}"/>
              </a:ext>
            </a:extLst>
          </p:cNvPr>
          <p:cNvSpPr>
            <a:spLocks noGrp="1"/>
          </p:cNvSpPr>
          <p:nvPr>
            <p:ph idx="1"/>
          </p:nvPr>
        </p:nvSpPr>
        <p:spPr>
          <a:xfrm>
            <a:off x="1249845" y="517581"/>
            <a:ext cx="9692309" cy="4226945"/>
          </a:xfrm>
          <a:solidFill>
            <a:schemeClr val="accent4">
              <a:lumMod val="20000"/>
              <a:lumOff val="80000"/>
            </a:schemeClr>
          </a:solidFill>
        </p:spPr>
        <p:txBody>
          <a:bodyPr>
            <a:noAutofit/>
          </a:bodyPr>
          <a:lstStyle/>
          <a:p>
            <a:pPr marL="0" indent="0" algn="just">
              <a:buNone/>
            </a:pPr>
            <a:r>
              <a:rPr lang="vi-VN" sz="3600" b="1" i="1">
                <a:latin typeface="Times New Roman" panose="02020603050405020304" pitchFamily="18" charset="0"/>
                <a:cs typeface="Times New Roman" panose="02020603050405020304" pitchFamily="18" charset="0"/>
              </a:rPr>
              <a:t>Bài tập nâng cao: </a:t>
            </a:r>
          </a:p>
          <a:p>
            <a:pPr marL="0" indent="0" algn="just">
              <a:buNone/>
            </a:pPr>
            <a:r>
              <a:rPr lang="vi-VN" sz="3600" b="1">
                <a:effectLst/>
                <a:latin typeface="Times New Roman" panose="02020603050405020304" pitchFamily="18" charset="0"/>
                <a:cs typeface="Times New Roman" panose="02020603050405020304" pitchFamily="18" charset="0"/>
              </a:rPr>
              <a:t>C</a:t>
            </a:r>
            <a:r>
              <a:rPr lang="vi-VN" sz="3600" b="1">
                <a:latin typeface="Times New Roman" panose="02020603050405020304" pitchFamily="18" charset="0"/>
                <a:cs typeface="Times New Roman" panose="02020603050405020304" pitchFamily="18" charset="0"/>
              </a:rPr>
              <a:t>ó ý kiến cho rằng: </a:t>
            </a:r>
          </a:p>
          <a:p>
            <a:pPr marL="0" indent="0" algn="just">
              <a:buNone/>
            </a:pPr>
            <a:r>
              <a:rPr lang="vi-VN" sz="3600" b="1">
                <a:effectLst/>
                <a:latin typeface="Times New Roman" panose="02020603050405020304" pitchFamily="18" charset="0"/>
                <a:cs typeface="Times New Roman" panose="02020603050405020304" pitchFamily="18" charset="0"/>
              </a:rPr>
              <a:t>“Không tham không giàu”</a:t>
            </a:r>
          </a:p>
          <a:p>
            <a:pPr marL="0" indent="0" algn="just">
              <a:buNone/>
            </a:pPr>
            <a:r>
              <a:rPr lang="vi-VN" sz="3600" b="1">
                <a:latin typeface="Times New Roman" panose="02020603050405020304" pitchFamily="18" charset="0"/>
                <a:cs typeface="Times New Roman" panose="02020603050405020304" pitchFamily="18" charset="0"/>
              </a:rPr>
              <a:t>Em có đồng tình với ý kiến trên hay không?</a:t>
            </a:r>
          </a:p>
          <a:p>
            <a:pPr marL="0" indent="0" algn="just">
              <a:buNone/>
            </a:pPr>
            <a:r>
              <a:rPr lang="vi-VN" sz="3600" b="1">
                <a:effectLst/>
                <a:latin typeface="Times New Roman" panose="02020603050405020304" pitchFamily="18" charset="0"/>
                <a:cs typeface="Times New Roman" panose="02020603050405020304" pitchFamily="18" charset="0"/>
              </a:rPr>
              <a:t>V</a:t>
            </a:r>
            <a:r>
              <a:rPr lang="vi-VN" sz="3600" b="1">
                <a:latin typeface="Times New Roman" panose="02020603050405020304" pitchFamily="18" charset="0"/>
                <a:cs typeface="Times New Roman" panose="02020603050405020304" pitchFamily="18" charset="0"/>
              </a:rPr>
              <a:t>ì sao?</a:t>
            </a:r>
            <a:endParaRPr lang="en-US" sz="3600" dirty="0">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37B193B-2ECA-4A53-AEFA-F6625C36A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253" y="3816627"/>
            <a:ext cx="3783824" cy="3041372"/>
          </a:xfrm>
          <a:prstGeom prst="rect">
            <a:avLst/>
          </a:prstGeom>
        </p:spPr>
      </p:pic>
    </p:spTree>
    <p:extLst>
      <p:ext uri="{BB962C8B-B14F-4D97-AF65-F5344CB8AC3E}">
        <p14:creationId xmlns:p14="http://schemas.microsoft.com/office/powerpoint/2010/main" val="3623250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8C450A-1604-4EF6-A159-FB8644D63FF2}"/>
              </a:ext>
            </a:extLst>
          </p:cNvPr>
          <p:cNvSpPr>
            <a:spLocks noGrp="1"/>
          </p:cNvSpPr>
          <p:nvPr>
            <p:ph idx="1"/>
          </p:nvPr>
        </p:nvSpPr>
        <p:spPr>
          <a:xfrm>
            <a:off x="402101" y="219978"/>
            <a:ext cx="7433604" cy="6418043"/>
          </a:xfrm>
        </p:spPr>
        <p:txBody>
          <a:bodyPr>
            <a:noAutofit/>
          </a:bodyPr>
          <a:lstStyle/>
          <a:p>
            <a:pPr marL="0" indent="0">
              <a:buNone/>
            </a:pPr>
            <a:r>
              <a:rPr lang="vi-VN" sz="2400" b="1" i="0">
                <a:solidFill>
                  <a:srgbClr val="222222"/>
                </a:solidFill>
                <a:effectLst/>
                <a:latin typeface="+mj-lt"/>
              </a:rPr>
              <a:t>Lê Văn Đệ - Tấm gương vượt khó làm giàu</a:t>
            </a:r>
          </a:p>
          <a:p>
            <a:pPr marL="0" indent="0" algn="just">
              <a:lnSpc>
                <a:spcPct val="150000"/>
              </a:lnSpc>
              <a:buNone/>
            </a:pPr>
            <a:r>
              <a:rPr lang="vi-VN" sz="2200" i="0">
                <a:solidFill>
                  <a:srgbClr val="222222"/>
                </a:solidFill>
                <a:effectLst/>
                <a:latin typeface="+mj-lt"/>
              </a:rPr>
              <a:t>Anh </a:t>
            </a:r>
            <a:r>
              <a:rPr lang="vi-VN" sz="2200">
                <a:solidFill>
                  <a:srgbClr val="222222"/>
                </a:solidFill>
                <a:latin typeface="+mj-lt"/>
              </a:rPr>
              <a:t>Đệ sinh ra và lớn lên trong một gia đình nông dân nghèo khó ở </a:t>
            </a:r>
            <a:r>
              <a:rPr lang="vi-VN" sz="2200" i="0">
                <a:solidFill>
                  <a:srgbClr val="222222"/>
                </a:solidFill>
                <a:effectLst/>
                <a:latin typeface="+mj-lt"/>
              </a:rPr>
              <a:t>xã Khánh Thuận, huyện U Minh, Cà Mau. Nơi đây là vùng đất trũng thấp, nhiễm phèn mặn chỉ có gốc tràm, năn, sậy mọc um tùm nên nhiều năm liền gia đình anh cấy lúa, trồng hoa màu đều cho thu nhập thấp. Tuy nhiên, với tính cần cù, chịu khó, vợ chồng anh Đệ vẫn không nản chí, tập trung công sức, tiền của để đào kênh mương, lên bờ bao, tháo úng, xổ phèn cải tạo đất. Nhờ vậy mà, đất đai dần trở nên màu mỡ, cấy lúa, trồng hoa màu, nuôi tôm, nuôi cua cũng cho thu hoạch cao hơn.Từ năm 2014 trở lại đây, trung bình 1 năm gia đình anh Để thu nhập từ lúa, tôm, cua đạt từ 500 đến 700 triệu đồng, cuộc sống của gia đình cũng ngày càng tốt hơn. </a:t>
            </a:r>
            <a:endParaRPr lang="vi-VN" sz="2200">
              <a:latin typeface="+mj-lt"/>
            </a:endParaRPr>
          </a:p>
        </p:txBody>
      </p:sp>
      <p:pic>
        <p:nvPicPr>
          <p:cNvPr id="4098" name="Picture 2">
            <a:extLst>
              <a:ext uri="{FF2B5EF4-FFF2-40B4-BE49-F238E27FC236}">
                <a16:creationId xmlns:a16="http://schemas.microsoft.com/office/drawing/2014/main" id="{F444D188-8CFF-4BA7-9A02-DFA3A0C82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828" y="0"/>
            <a:ext cx="4042117" cy="30315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A9753791-0847-4C54-85D6-7E71F595E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9828" y="3217983"/>
            <a:ext cx="4042117" cy="3031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2B76F0-890C-4A56-BFC7-2BE0F8AC2C49}"/>
              </a:ext>
            </a:extLst>
          </p:cNvPr>
          <p:cNvSpPr txBox="1"/>
          <p:nvPr/>
        </p:nvSpPr>
        <p:spPr>
          <a:xfrm>
            <a:off x="9294055" y="6273225"/>
            <a:ext cx="2897945" cy="584775"/>
          </a:xfrm>
          <a:prstGeom prst="rect">
            <a:avLst/>
          </a:prstGeom>
          <a:noFill/>
        </p:spPr>
        <p:txBody>
          <a:bodyPr wrap="square" rtlCol="0">
            <a:spAutoFit/>
          </a:bodyPr>
          <a:lstStyle/>
          <a:p>
            <a:r>
              <a:rPr lang="vi-VN" sz="800">
                <a:latin typeface="+mj-lt"/>
              </a:rPr>
              <a:t>Nguồn: https://www.camau.gov.vn/wps/portal/?1dmy&amp;page=trangchitiet&amp;urile=wcm%3Apath%3A/camaulibrary/camauofsite/trangchu/tintucsukien/kinhte/sfhyrt7xdfg</a:t>
            </a:r>
          </a:p>
        </p:txBody>
      </p:sp>
    </p:spTree>
    <p:extLst>
      <p:ext uri="{BB962C8B-B14F-4D97-AF65-F5344CB8AC3E}">
        <p14:creationId xmlns:p14="http://schemas.microsoft.com/office/powerpoint/2010/main" val="82720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5"/>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8" name="Google Shape;118;p5" descr="hoa sen.jpg"/>
          <p:cNvPicPr preferRelativeResize="0"/>
          <p:nvPr/>
        </p:nvPicPr>
        <p:blipFill rotWithShape="1">
          <a:blip r:embed="rId4">
            <a:alphaModFix/>
          </a:blip>
          <a:srcRect/>
          <a:stretch/>
        </p:blipFill>
        <p:spPr>
          <a:xfrm>
            <a:off x="527761" y="674629"/>
            <a:ext cx="3927010" cy="5329083"/>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119" name="Google Shape;119;p5"/>
          <p:cNvSpPr txBox="1"/>
          <p:nvPr/>
        </p:nvSpPr>
        <p:spPr>
          <a:xfrm>
            <a:off x="4715000" y="1962287"/>
            <a:ext cx="6328138" cy="1200329"/>
          </a:xfrm>
          <a:prstGeom prst="rect">
            <a:avLst/>
          </a:prstGeom>
          <a:solidFill>
            <a:srgbClr val="FF66CC"/>
          </a:soli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dk1"/>
                </a:solidFill>
                <a:latin typeface="Times New Roman"/>
                <a:ea typeface="Times New Roman"/>
                <a:cs typeface="Times New Roman"/>
                <a:sym typeface="Times New Roman"/>
              </a:rPr>
              <a:t>LIÊM KHIẾT</a:t>
            </a:r>
            <a:endParaRPr sz="23900" b="1">
              <a:solidFill>
                <a:schemeClr val="dk1"/>
              </a:solidFill>
              <a:latin typeface="Times New Roman"/>
              <a:ea typeface="Times New Roman"/>
              <a:cs typeface="Times New Roman"/>
              <a:sym typeface="Times New Roman"/>
            </a:endParaRPr>
          </a:p>
        </p:txBody>
      </p:sp>
      <p:sp>
        <p:nvSpPr>
          <p:cNvPr id="120" name="Google Shape;120;p5"/>
          <p:cNvSpPr txBox="1"/>
          <p:nvPr/>
        </p:nvSpPr>
        <p:spPr>
          <a:xfrm>
            <a:off x="5568462" y="867508"/>
            <a:ext cx="45720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1">
                <a:solidFill>
                  <a:srgbClr val="00B0F0"/>
                </a:solidFill>
                <a:latin typeface="Times New Roman"/>
                <a:ea typeface="Times New Roman"/>
                <a:cs typeface="Times New Roman"/>
                <a:sym typeface="Times New Roman"/>
              </a:rPr>
              <a:t>Tiết 2 – Bài 2:</a:t>
            </a:r>
            <a:endParaRPr sz="4400" b="1" i="1">
              <a:solidFill>
                <a:srgbClr val="00B0F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A3F397D-FDD9-4399-A26A-91B0BC403D51}"/>
              </a:ext>
            </a:extLst>
          </p:cNvPr>
          <p:cNvSpPr>
            <a:spLocks noGrp="1" noChangeArrowheads="1"/>
          </p:cNvSpPr>
          <p:nvPr>
            <p:ph type="title"/>
          </p:nvPr>
        </p:nvSpPr>
        <p:spPr>
          <a:xfrm>
            <a:off x="1643575" y="317695"/>
            <a:ext cx="8229600" cy="1143000"/>
          </a:xfrm>
        </p:spPr>
        <p:txBody>
          <a:bodyPr/>
          <a:lstStyle/>
          <a:p>
            <a:pPr eaLnBrk="1" hangingPunct="1"/>
            <a:r>
              <a:rPr lang="en-US" altLang="en-US" sz="6600" b="1" dirty="0">
                <a:solidFill>
                  <a:schemeClr val="tx1">
                    <a:lumMod val="95000"/>
                    <a:lumOff val="5000"/>
                  </a:schemeClr>
                </a:solidFill>
                <a:latin typeface="Times New Roman" panose="02020603050405020304" pitchFamily="18" charset="0"/>
                <a:cs typeface="Times New Roman" panose="02020603050405020304" pitchFamily="18" charset="0"/>
              </a:rPr>
              <a:t>DẶN DÒ </a:t>
            </a:r>
          </a:p>
        </p:txBody>
      </p:sp>
      <p:sp>
        <p:nvSpPr>
          <p:cNvPr id="25603" name="Rectangle 3">
            <a:extLst>
              <a:ext uri="{FF2B5EF4-FFF2-40B4-BE49-F238E27FC236}">
                <a16:creationId xmlns:a16="http://schemas.microsoft.com/office/drawing/2014/main" id="{A194A917-1C25-4A38-904E-8FEE1D5E98D9}"/>
              </a:ext>
            </a:extLst>
          </p:cNvPr>
          <p:cNvSpPr>
            <a:spLocks noGrp="1" noChangeArrowheads="1"/>
          </p:cNvSpPr>
          <p:nvPr>
            <p:ph idx="1"/>
          </p:nvPr>
        </p:nvSpPr>
        <p:spPr>
          <a:xfrm>
            <a:off x="1460694" y="1460695"/>
            <a:ext cx="9779391" cy="4621167"/>
          </a:xfrm>
        </p:spPr>
        <p:txBody>
          <a:bodyPr/>
          <a:lstStyle/>
          <a:p>
            <a:pPr marL="0" indent="0">
              <a:buNone/>
            </a:pPr>
            <a:r>
              <a:rPr lang="fr-FR" sz="2800">
                <a:latin typeface="Times New Roman" panose="02020603050405020304" pitchFamily="18" charset="0"/>
                <a:ea typeface="SimSun" panose="02010600030101010101" pitchFamily="2" charset="-122"/>
                <a:cs typeface="Times New Roman" panose="02020603050405020304" pitchFamily="18" charset="0"/>
              </a:rPr>
              <a:t>- Học bài: “</a:t>
            </a:r>
            <a:r>
              <a:rPr lang="vi-VN" sz="2800">
                <a:latin typeface="Times New Roman" panose="02020603050405020304" pitchFamily="18" charset="0"/>
                <a:ea typeface="SimSun" panose="02010600030101010101" pitchFamily="2" charset="-122"/>
                <a:cs typeface="Times New Roman" panose="02020603050405020304" pitchFamily="18" charset="0"/>
              </a:rPr>
              <a:t>Liêm khiết</a:t>
            </a:r>
            <a:r>
              <a:rPr lang="fr-FR" sz="2800">
                <a:latin typeface="Times New Roman" panose="02020603050405020304" pitchFamily="18" charset="0"/>
                <a:ea typeface="SimSun" panose="02010600030101010101" pitchFamily="2" charset="-122"/>
                <a:cs typeface="Times New Roman" panose="02020603050405020304" pitchFamily="18" charset="0"/>
              </a:rPr>
              <a:t>”</a:t>
            </a:r>
            <a:endParaRPr lang="vi-VN" sz="2800">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r>
              <a:rPr lang="fr-FR" sz="2800">
                <a:latin typeface="Times New Roman" panose="02020603050405020304" pitchFamily="18" charset="0"/>
                <a:ea typeface="SimSun" panose="02010600030101010101" pitchFamily="2" charset="-122"/>
                <a:cs typeface="Times New Roman" panose="02020603050405020304" pitchFamily="18" charset="0"/>
              </a:rPr>
              <a:t>- Làm bài tập còn lại. </a:t>
            </a:r>
            <a:endParaRPr lang="vi-VN" sz="2800">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r>
              <a:rPr lang="fr-FR" sz="2800">
                <a:latin typeface="Times New Roman" panose="02020603050405020304" pitchFamily="18" charset="0"/>
                <a:ea typeface="SimSun" panose="02010600030101010101" pitchFamily="2" charset="-122"/>
                <a:cs typeface="Times New Roman" panose="02020603050405020304" pitchFamily="18" charset="0"/>
              </a:rPr>
              <a:t>-</a:t>
            </a:r>
            <a:r>
              <a:rPr lang="vi-VN" sz="2800">
                <a:latin typeface="Times New Roman" panose="02020603050405020304" pitchFamily="18" charset="0"/>
                <a:ea typeface="SimSun" panose="02010600030101010101" pitchFamily="2" charset="-122"/>
                <a:cs typeface="Times New Roman" panose="02020603050405020304" pitchFamily="18" charset="0"/>
              </a:rPr>
              <a:t> Em hãy rèn luyện tính liêm khiết qua những việc làm hằng ngày. </a:t>
            </a:r>
            <a:r>
              <a:rPr lang="fr-FR" sz="2800">
                <a:latin typeface="Times New Roman" panose="02020603050405020304" pitchFamily="18" charset="0"/>
                <a:ea typeface="SimSun" panose="02010600030101010101" pitchFamily="2" charset="-122"/>
                <a:cs typeface="Times New Roman" panose="02020603050405020304" pitchFamily="18" charset="0"/>
              </a:rPr>
              <a:t> </a:t>
            </a:r>
            <a:endParaRPr lang="vi-VN" sz="2800">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r>
              <a:rPr lang="fr-FR" sz="2800">
                <a:latin typeface="Times New Roman" panose="02020603050405020304" pitchFamily="18" charset="0"/>
                <a:ea typeface="SimSun" panose="02010600030101010101" pitchFamily="2" charset="-122"/>
                <a:cs typeface="Times New Roman" panose="02020603050405020304" pitchFamily="18" charset="0"/>
              </a:rPr>
              <a:t>- Chuẩn bị bài “T</a:t>
            </a:r>
            <a:r>
              <a:rPr lang="vi-VN" sz="2800">
                <a:latin typeface="Times New Roman" panose="02020603050405020304" pitchFamily="18" charset="0"/>
                <a:ea typeface="SimSun" panose="02010600030101010101" pitchFamily="2" charset="-122"/>
                <a:cs typeface="Times New Roman" panose="02020603050405020304" pitchFamily="18" charset="0"/>
              </a:rPr>
              <a:t>ôn trọng người khác</a:t>
            </a:r>
            <a:r>
              <a:rPr lang="fr-FR" sz="2800">
                <a:latin typeface="Times New Roman" panose="02020603050405020304" pitchFamily="18" charset="0"/>
                <a:ea typeface="SimSun" panose="02010600030101010101" pitchFamily="2" charset="-122"/>
                <a:cs typeface="Times New Roman" panose="02020603050405020304" pitchFamily="18" charset="0"/>
              </a:rPr>
              <a:t>”</a:t>
            </a:r>
            <a:endParaRPr lang="vi-VN" sz="2800">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r>
              <a:rPr lang="fr-FR" sz="2800">
                <a:latin typeface="Times New Roman" panose="02020603050405020304" pitchFamily="18" charset="0"/>
                <a:ea typeface="SimSun" panose="02010600030101010101" pitchFamily="2" charset="-122"/>
                <a:cs typeface="Times New Roman" panose="02020603050405020304" pitchFamily="18" charset="0"/>
              </a:rPr>
              <a:t>+ </a:t>
            </a:r>
            <a:r>
              <a:rPr lang="vi-VN" sz="2800">
                <a:latin typeface="Times New Roman" panose="02020603050405020304" pitchFamily="18" charset="0"/>
                <a:ea typeface="SimSun" panose="02010600030101010101" pitchFamily="2" charset="-122"/>
                <a:cs typeface="Times New Roman" panose="02020603050405020304" pitchFamily="18" charset="0"/>
              </a:rPr>
              <a:t>Xem</a:t>
            </a:r>
            <a:r>
              <a:rPr lang="fr-FR" sz="2800">
                <a:latin typeface="Times New Roman" panose="02020603050405020304" pitchFamily="18" charset="0"/>
                <a:ea typeface="SimSun" panose="02010600030101010101" pitchFamily="2" charset="-122"/>
                <a:cs typeface="Times New Roman" panose="02020603050405020304" pitchFamily="18" charset="0"/>
              </a:rPr>
              <a:t> phần “Đặt vấn đề”</a:t>
            </a:r>
            <a:endParaRPr lang="vi-VN" sz="2800">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r>
              <a:rPr lang="fr-FR" sz="2800">
                <a:latin typeface="Times New Roman" panose="02020603050405020304" pitchFamily="18" charset="0"/>
                <a:ea typeface="SimSun" panose="02010600030101010101" pitchFamily="2" charset="-122"/>
                <a:cs typeface="Times New Roman" panose="02020603050405020304" pitchFamily="18" charset="0"/>
              </a:rPr>
              <a:t>+ </a:t>
            </a:r>
            <a:r>
              <a:rPr lang="vi-VN" sz="2800">
                <a:latin typeface="Times New Roman" panose="02020603050405020304" pitchFamily="18" charset="0"/>
                <a:ea typeface="SimSun" panose="02010600030101010101" pitchFamily="2" charset="-122"/>
                <a:cs typeface="Times New Roman" panose="02020603050405020304" pitchFamily="18" charset="0"/>
              </a:rPr>
              <a:t>Tự t</a:t>
            </a:r>
            <a:r>
              <a:rPr lang="fr-FR" sz="2800">
                <a:latin typeface="Times New Roman" panose="02020603050405020304" pitchFamily="18" charset="0"/>
                <a:ea typeface="SimSun" panose="02010600030101010101" pitchFamily="2" charset="-122"/>
                <a:cs typeface="Times New Roman" panose="02020603050405020304" pitchFamily="18" charset="0"/>
              </a:rPr>
              <a:t>rả lời câu hỏi phần gợi ý. </a:t>
            </a:r>
            <a:endParaRPr lang="vi-VN" sz="2800">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r>
              <a:rPr lang="fr-FR" sz="2800">
                <a:latin typeface="Times New Roman" panose="02020603050405020304" pitchFamily="18" charset="0"/>
                <a:ea typeface="SimSun" panose="02010600030101010101" pitchFamily="2" charset="-122"/>
                <a:cs typeface="Times New Roman" panose="02020603050405020304" pitchFamily="18" charset="0"/>
              </a:rPr>
              <a:t>+ Tìm biểu hiện tôn trọng người khác trong gia đình, nhà trường, xã hội.  </a:t>
            </a:r>
            <a:endParaRPr lang="en-US" sz="2800">
              <a:latin typeface="Times New Roman" panose="02020603050405020304" pitchFamily="18" charset="0"/>
              <a:ea typeface="SimSun" panose="02010600030101010101" pitchFamily="2" charset="-122"/>
              <a:cs typeface="Times New Roman" panose="02020603050405020304" pitchFamily="18" charset="0"/>
            </a:endParaRPr>
          </a:p>
          <a:p>
            <a:pPr marL="0" indent="0" algn="r">
              <a:buNone/>
            </a:pPr>
            <a:r>
              <a:rPr lang="en-US" altLang="en-US" sz="2800" i="1">
                <a:solidFill>
                  <a:schemeClr val="tx1">
                    <a:lumMod val="95000"/>
                    <a:lumOff val="5000"/>
                  </a:schemeClr>
                </a:solidFill>
                <a:latin typeface="Times New Roman" panose="02020603050405020304" pitchFamily="18" charset="0"/>
                <a:cs typeface="Times New Roman" panose="02020603050405020304" pitchFamily="18" charset="0"/>
              </a:rPr>
              <a:t>Chúc </a:t>
            </a:r>
            <a:r>
              <a:rPr lang="en-US" alt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alt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alt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alt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đình</a:t>
            </a:r>
            <a:r>
              <a:rPr lang="en-US" alt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alt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sức</a:t>
            </a:r>
            <a:r>
              <a:rPr lang="en-US" alt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khỏe</a:t>
            </a:r>
            <a:r>
              <a:rPr lang="en-US" altLang="en-US" sz="2800"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6" name="Google Shape;126;p6"/>
          <p:cNvSpPr txBox="1"/>
          <p:nvPr/>
        </p:nvSpPr>
        <p:spPr>
          <a:xfrm>
            <a:off x="1669875" y="301924"/>
            <a:ext cx="7474125" cy="595223"/>
          </a:xfrm>
          <a:prstGeom prst="rect">
            <a:avLst/>
          </a:prstGeom>
          <a:noFill/>
          <a:ln>
            <a:noFill/>
          </a:ln>
        </p:spPr>
        <p:txBody>
          <a:bodyPr spcFirstLastPara="1" wrap="square" lIns="91425" tIns="45700" rIns="91425" bIns="45700" anchor="b" anchorCtr="0">
            <a:normAutofit lnSpcReduction="10000"/>
          </a:bodyPr>
          <a:lstStyle/>
          <a:p>
            <a:pPr marL="0" marR="0" lvl="0" indent="0" algn="l" rtl="0">
              <a:lnSpc>
                <a:spcPct val="90000"/>
              </a:lnSpc>
              <a:spcBef>
                <a:spcPts val="0"/>
              </a:spcBef>
              <a:spcAft>
                <a:spcPts val="0"/>
              </a:spcAft>
              <a:buClr>
                <a:schemeClr val="dk1"/>
              </a:buClr>
              <a:buSzPts val="4000"/>
              <a:buFont typeface="Calibri"/>
              <a:buNone/>
            </a:pPr>
            <a:endParaRPr sz="4000">
              <a:solidFill>
                <a:srgbClr val="FF0000"/>
              </a:solidFill>
              <a:latin typeface="Times New Roman"/>
              <a:ea typeface="Times New Roman"/>
              <a:cs typeface="Times New Roman"/>
              <a:sym typeface="Times New Roman"/>
            </a:endParaRPr>
          </a:p>
        </p:txBody>
      </p:sp>
      <p:sp>
        <p:nvSpPr>
          <p:cNvPr id="127" name="Google Shape;127;p6"/>
          <p:cNvSpPr txBox="1"/>
          <p:nvPr/>
        </p:nvSpPr>
        <p:spPr>
          <a:xfrm>
            <a:off x="402564" y="991080"/>
            <a:ext cx="11386869"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	1. Ma-ri Quy-ri là một trong những người sáng lập ra học thuyết về phóng xạ. Bà đã cùng chồng là Pie Qui-ri phát hiện và tìm ra phương pháp chiết ra các nguyên tố hóa học mới là: pô-lô-ni và ra-đi từ bãi thải quặng u-ra-ni…Các sản phẩm khoa học của bà không chỉ có giá trị to lớn về mặt khoa học mà còn có giá trị cả về mặt kinh tế: 1 gam ra-đi do bà chiết ra được quặng u-ra-ni trị giá 750.000 phrăng vàng (tương đương 100.000 đô la Mĩ vào thời đó) và quy trình chiết tách đó bà hoàn toàn được độc quyền sở hữu.</a:t>
            </a:r>
            <a:endParaRPr sz="2800">
              <a:solidFill>
                <a:schemeClr val="dk1"/>
              </a:solidFill>
              <a:latin typeface="Times New Roman"/>
              <a:ea typeface="Times New Roman"/>
              <a:cs typeface="Times New Roman"/>
              <a:sym typeface="Times New Roman"/>
            </a:endParaRPr>
          </a:p>
        </p:txBody>
      </p:sp>
      <p:sp>
        <p:nvSpPr>
          <p:cNvPr id="128" name="Google Shape;128;p6"/>
          <p:cNvSpPr txBox="1"/>
          <p:nvPr/>
        </p:nvSpPr>
        <p:spPr>
          <a:xfrm>
            <a:off x="261888" y="4108133"/>
            <a:ext cx="11386869"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	Nhiều người khuyên ông bà Ma-ri Qui-ri giữ bản quyền phát minh vì đó là mối lợi lớn trong lúc gia đình bà mỗi năm thiếu 3.000 phrăng. Song, hai nhà khoa học vui lòng sống túng thiếu và sẵn sàng gửi quy trình chiết tách ra-đi cho những ai cần tới. Bà đã gửi biếu tài sản lớn nhất của mình là 1 gam ra-đi cho Viện nghiên cứu ứng dụng ra-đi để chữa bệnh ung thư.</a:t>
            </a:r>
            <a:endParaRPr sz="2800">
              <a:solidFill>
                <a:schemeClr val="dk1"/>
              </a:solidFill>
              <a:latin typeface="Times New Roman"/>
              <a:ea typeface="Times New Roman"/>
              <a:cs typeface="Times New Roman"/>
              <a:sym typeface="Times New Roman"/>
            </a:endParaRPr>
          </a:p>
        </p:txBody>
      </p:sp>
      <p:sp>
        <p:nvSpPr>
          <p:cNvPr id="129" name="Google Shape;129;p6"/>
          <p:cNvSpPr txBox="1"/>
          <p:nvPr/>
        </p:nvSpPr>
        <p:spPr>
          <a:xfrm>
            <a:off x="4902899" y="301924"/>
            <a:ext cx="313139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Times New Roman"/>
                <a:ea typeface="Times New Roman"/>
                <a:cs typeface="Times New Roman"/>
                <a:sym typeface="Times New Roman"/>
              </a:rPr>
              <a:t>I. ĐẶT VẤN ĐỀ</a:t>
            </a:r>
            <a:endParaRPr sz="2800" b="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2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7"/>
          <p:cNvPicPr preferRelativeResize="0"/>
          <p:nvPr/>
        </p:nvPicPr>
        <p:blipFill rotWithShape="1">
          <a:blip r:embed="rId3">
            <a:alphaModFix/>
          </a:blip>
          <a:srcRect/>
          <a:stretch/>
        </p:blipFill>
        <p:spPr>
          <a:xfrm>
            <a:off x="-19078" y="0"/>
            <a:ext cx="12192000" cy="6858000"/>
          </a:xfrm>
          <a:prstGeom prst="rect">
            <a:avLst/>
          </a:prstGeom>
          <a:noFill/>
          <a:ln>
            <a:noFill/>
          </a:ln>
        </p:spPr>
      </p:pic>
      <p:sp>
        <p:nvSpPr>
          <p:cNvPr id="135" name="Google Shape;135;p7"/>
          <p:cNvSpPr txBox="1"/>
          <p:nvPr/>
        </p:nvSpPr>
        <p:spPr>
          <a:xfrm>
            <a:off x="1669875" y="301924"/>
            <a:ext cx="7474125" cy="595223"/>
          </a:xfrm>
          <a:prstGeom prst="rect">
            <a:avLst/>
          </a:prstGeom>
          <a:noFill/>
          <a:ln>
            <a:noFill/>
          </a:ln>
        </p:spPr>
        <p:txBody>
          <a:bodyPr spcFirstLastPara="1" wrap="square" lIns="91425" tIns="45700" rIns="91425" bIns="45700" anchor="b" anchorCtr="0">
            <a:normAutofit lnSpcReduction="10000"/>
          </a:bodyPr>
          <a:lstStyle/>
          <a:p>
            <a:pPr marL="0" marR="0" lvl="0" indent="0" algn="l" rtl="0">
              <a:lnSpc>
                <a:spcPct val="90000"/>
              </a:lnSpc>
              <a:spcBef>
                <a:spcPts val="0"/>
              </a:spcBef>
              <a:spcAft>
                <a:spcPts val="0"/>
              </a:spcAft>
              <a:buClr>
                <a:schemeClr val="dk1"/>
              </a:buClr>
              <a:buSzPts val="4000"/>
              <a:buFont typeface="Calibri"/>
              <a:buNone/>
            </a:pPr>
            <a:endParaRPr sz="4000">
              <a:solidFill>
                <a:srgbClr val="FF0000"/>
              </a:solidFill>
              <a:latin typeface="Times New Roman"/>
              <a:ea typeface="Times New Roman"/>
              <a:cs typeface="Times New Roman"/>
              <a:sym typeface="Times New Roman"/>
            </a:endParaRPr>
          </a:p>
        </p:txBody>
      </p:sp>
      <p:sp>
        <p:nvSpPr>
          <p:cNvPr id="136" name="Google Shape;136;p7"/>
          <p:cNvSpPr txBox="1"/>
          <p:nvPr/>
        </p:nvSpPr>
        <p:spPr>
          <a:xfrm>
            <a:off x="387801" y="1199071"/>
            <a:ext cx="11378241" cy="18158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	Sau khi Pie Qui-ri qua đời đột ngột (do tai nạn), Chính phủ Pháp đề nghị bà nhận một khoản trợ cấp của Nhà nước, nhưng bà đã kiên quyết từ chối: “Tôi còn khỏe và đủ sức nuôi con. Xin dành khoản tiền đó cho trẻ mồ côi…”. </a:t>
            </a:r>
            <a:endParaRPr sz="2800">
              <a:solidFill>
                <a:schemeClr val="dk1"/>
              </a:solidFill>
              <a:latin typeface="Times New Roman"/>
              <a:ea typeface="Times New Roman"/>
              <a:cs typeface="Times New Roman"/>
              <a:sym typeface="Times New Roman"/>
            </a:endParaRPr>
          </a:p>
        </p:txBody>
      </p:sp>
      <p:sp>
        <p:nvSpPr>
          <p:cNvPr id="137" name="Google Shape;137;p7"/>
          <p:cNvSpPr txBox="1"/>
          <p:nvPr/>
        </p:nvSpPr>
        <p:spPr>
          <a:xfrm>
            <a:off x="387801" y="3015799"/>
            <a:ext cx="11378241"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	Tháng 5 năm 1920, khi biết Ma-ri cần đến 1 gam ra-đi để nghiên cứu một đề tài khoa học nhưng không thể có tiền để mua nó, một nữ kí giả người Mĩ đã lập hội quyên góp tiền mua tặng Ma-ri 1 gam ra-đi và đích thân Tổng thống thứ 29 của nước Mĩ đã trao tặng cho bà cùng với một chứng thư. Song, Ma-ri đã đề nghị sửa lại chứng thư với nội dung ghi rõ: món quà đó tặng cho phòng thí nghiệm chứ không phải cho cá nhân bà vì bà muốn gam ra-đi quà tặng đó sẽ mãi mãi thuộc về khoa học chứ không phải là tài sản riêng để các con bà thừa kế.</a:t>
            </a:r>
            <a:endParaRPr sz="2800">
              <a:solidFill>
                <a:schemeClr val="dk1"/>
              </a:solidFill>
              <a:latin typeface="Times New Roman"/>
              <a:ea typeface="Times New Roman"/>
              <a:cs typeface="Times New Roman"/>
              <a:sym typeface="Times New Roman"/>
            </a:endParaRPr>
          </a:p>
        </p:txBody>
      </p:sp>
      <p:sp>
        <p:nvSpPr>
          <p:cNvPr id="138" name="Google Shape;138;p7"/>
          <p:cNvSpPr txBox="1"/>
          <p:nvPr/>
        </p:nvSpPr>
        <p:spPr>
          <a:xfrm>
            <a:off x="4750377" y="332550"/>
            <a:ext cx="313139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Times New Roman"/>
                <a:ea typeface="Times New Roman"/>
                <a:cs typeface="Times New Roman"/>
                <a:sym typeface="Times New Roman"/>
              </a:rPr>
              <a:t>I. ĐẶT VẤN ĐỀ</a:t>
            </a:r>
            <a:endParaRPr sz="2800" b="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2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8"/>
          <p:cNvSpPr txBox="1"/>
          <p:nvPr/>
        </p:nvSpPr>
        <p:spPr>
          <a:xfrm>
            <a:off x="1669875" y="301924"/>
            <a:ext cx="7474125" cy="595223"/>
          </a:xfrm>
          <a:prstGeom prst="rect">
            <a:avLst/>
          </a:prstGeom>
          <a:noFill/>
          <a:ln>
            <a:noFill/>
          </a:ln>
        </p:spPr>
        <p:txBody>
          <a:bodyPr spcFirstLastPara="1" wrap="square" lIns="91425" tIns="45700" rIns="91425" bIns="45700" anchor="b" anchorCtr="0">
            <a:normAutofit lnSpcReduction="10000"/>
          </a:bodyPr>
          <a:lstStyle/>
          <a:p>
            <a:pPr marL="0" marR="0" lvl="0" indent="0" algn="l" rtl="0">
              <a:lnSpc>
                <a:spcPct val="90000"/>
              </a:lnSpc>
              <a:spcBef>
                <a:spcPts val="0"/>
              </a:spcBef>
              <a:spcAft>
                <a:spcPts val="0"/>
              </a:spcAft>
              <a:buClr>
                <a:schemeClr val="dk1"/>
              </a:buClr>
              <a:buSzPts val="4000"/>
              <a:buFont typeface="Calibri"/>
              <a:buNone/>
            </a:pPr>
            <a:endParaRPr sz="4000">
              <a:solidFill>
                <a:srgbClr val="FF0000"/>
              </a:solidFill>
              <a:latin typeface="Times New Roman"/>
              <a:ea typeface="Times New Roman"/>
              <a:cs typeface="Times New Roman"/>
              <a:sym typeface="Times New Roman"/>
            </a:endParaRPr>
          </a:p>
        </p:txBody>
      </p:sp>
      <p:sp>
        <p:nvSpPr>
          <p:cNvPr id="145" name="Google Shape;145;p8"/>
          <p:cNvSpPr txBox="1"/>
          <p:nvPr/>
        </p:nvSpPr>
        <p:spPr>
          <a:xfrm>
            <a:off x="727139" y="969150"/>
            <a:ext cx="10034646" cy="48320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2. Dương Chấn được bổ nhiệm đi làm Thái thú quận Đông Lai. Lúc đi nhận chức ở đất Xương Ấp, quan huyện ở đấy là Vương Mật – người được ông tiến cử, mời vào yết kiến, rồi đợi đến đêm đem vàng đến lễ.</a:t>
            </a:r>
            <a:endParaRPr/>
          </a:p>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Dương Chấn bảo: “Trước tôi biết ông là người khá mới tiến cử ông. Thế mà ông vẫn chưa biết bụng tôi còn đem vàng đến cho tôi ư?”</a:t>
            </a:r>
            <a:endParaRPr/>
          </a:p>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Vương Mật cố nài và thưa rằng: “Xin ngài cứ nhận cho. Bây giờ đêm khuya không ai biết?”.</a:t>
            </a:r>
            <a:endParaRPr/>
          </a:p>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Dương Chấn nói: “Trời biết, đất biết, ông biết, tôi biết. Sao lại bảo là không ai biết?”.</a:t>
            </a:r>
            <a:endParaRPr/>
          </a:p>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Vương Mật nghe nói, xấu hổ đi ra.</a:t>
            </a:r>
            <a:endParaRPr sz="2800">
              <a:solidFill>
                <a:schemeClr val="dk1"/>
              </a:solidFill>
              <a:latin typeface="Times New Roman"/>
              <a:ea typeface="Times New Roman"/>
              <a:cs typeface="Times New Roman"/>
              <a:sym typeface="Times New Roman"/>
            </a:endParaRPr>
          </a:p>
        </p:txBody>
      </p:sp>
      <p:sp>
        <p:nvSpPr>
          <p:cNvPr id="146" name="Google Shape;146;p8"/>
          <p:cNvSpPr txBox="1"/>
          <p:nvPr/>
        </p:nvSpPr>
        <p:spPr>
          <a:xfrm>
            <a:off x="4056934" y="373927"/>
            <a:ext cx="313139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Times New Roman"/>
                <a:ea typeface="Times New Roman"/>
                <a:cs typeface="Times New Roman"/>
                <a:sym typeface="Times New Roman"/>
              </a:rPr>
              <a:t>I. ĐẶT VẤN ĐỀ</a:t>
            </a:r>
            <a:endParaRPr sz="2800" b="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2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2" name="Google Shape;152;p9"/>
          <p:cNvSpPr txBox="1"/>
          <p:nvPr/>
        </p:nvSpPr>
        <p:spPr>
          <a:xfrm>
            <a:off x="1669875" y="301924"/>
            <a:ext cx="7474125" cy="595223"/>
          </a:xfrm>
          <a:prstGeom prst="rect">
            <a:avLst/>
          </a:prstGeom>
          <a:noFill/>
          <a:ln>
            <a:noFill/>
          </a:ln>
        </p:spPr>
        <p:txBody>
          <a:bodyPr spcFirstLastPara="1" wrap="square" lIns="91425" tIns="45700" rIns="91425" bIns="45700" anchor="b" anchorCtr="0">
            <a:normAutofit lnSpcReduction="10000"/>
          </a:bodyPr>
          <a:lstStyle/>
          <a:p>
            <a:pPr marL="0" marR="0" lvl="0" indent="0" algn="l" rtl="0">
              <a:lnSpc>
                <a:spcPct val="90000"/>
              </a:lnSpc>
              <a:spcBef>
                <a:spcPts val="0"/>
              </a:spcBef>
              <a:spcAft>
                <a:spcPts val="0"/>
              </a:spcAft>
              <a:buClr>
                <a:schemeClr val="dk1"/>
              </a:buClr>
              <a:buSzPts val="4000"/>
              <a:buFont typeface="Calibri"/>
              <a:buNone/>
            </a:pPr>
            <a:endParaRPr sz="4000">
              <a:solidFill>
                <a:srgbClr val="FF0000"/>
              </a:solidFill>
              <a:latin typeface="Times New Roman"/>
              <a:ea typeface="Times New Roman"/>
              <a:cs typeface="Times New Roman"/>
              <a:sym typeface="Times New Roman"/>
            </a:endParaRPr>
          </a:p>
        </p:txBody>
      </p:sp>
      <p:sp>
        <p:nvSpPr>
          <p:cNvPr id="153" name="Google Shape;153;p9"/>
          <p:cNvSpPr txBox="1"/>
          <p:nvPr/>
        </p:nvSpPr>
        <p:spPr>
          <a:xfrm>
            <a:off x="731520" y="1215328"/>
            <a:ext cx="10466364" cy="461660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Times New Roman"/>
                <a:ea typeface="Times New Roman"/>
                <a:cs typeface="Times New Roman"/>
                <a:sym typeface="Times New Roman"/>
              </a:rPr>
              <a:t>3. Khi nhận xét về Hồ Chủ tịch, một nhà báo người Mĩ đã viết: “Sức mạnh vĩ đại của cụ Hồ là ở chỗ Cụ vẫn sống như những người Việt Nam bình thường. Cụ đã khước từ những ngôi nhà đồ sộ, những bộ quân phục của các thống chế, những ngôi sao của các đại tướng. Trong cả một đời, tuy quan hệ với nhiều người phương Tây đầy quyền uy, nhưng Cụ đã chọn con đường khác hẳn con đường của họ. Cụ vẫn là một người Việt Nam sống trong sạch, liêm khiết…”.</a:t>
            </a:r>
            <a:endParaRPr sz="2800">
              <a:solidFill>
                <a:schemeClr val="dk1"/>
              </a:solidFill>
              <a:latin typeface="Times New Roman"/>
              <a:ea typeface="Times New Roman"/>
              <a:cs typeface="Times New Roman"/>
              <a:sym typeface="Times New Roman"/>
            </a:endParaRPr>
          </a:p>
        </p:txBody>
      </p:sp>
      <p:sp>
        <p:nvSpPr>
          <p:cNvPr id="154" name="Google Shape;154;p9"/>
          <p:cNvSpPr txBox="1"/>
          <p:nvPr/>
        </p:nvSpPr>
        <p:spPr>
          <a:xfrm>
            <a:off x="4628823" y="483401"/>
            <a:ext cx="313139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Times New Roman"/>
                <a:ea typeface="Times New Roman"/>
                <a:cs typeface="Times New Roman"/>
                <a:sym typeface="Times New Roman"/>
              </a:rPr>
              <a:t>I. ĐẶT VẤN ĐỀ</a:t>
            </a:r>
            <a:endParaRPr sz="2800" b="1">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2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10"/>
          <p:cNvSpPr txBox="1"/>
          <p:nvPr/>
        </p:nvSpPr>
        <p:spPr>
          <a:xfrm>
            <a:off x="1937161" y="783411"/>
            <a:ext cx="7474125" cy="595223"/>
          </a:xfrm>
          <a:prstGeom prst="rect">
            <a:avLst/>
          </a:prstGeom>
          <a:noFill/>
          <a:ln>
            <a:noFill/>
          </a:ln>
        </p:spPr>
        <p:txBody>
          <a:bodyPr spcFirstLastPara="1" wrap="square" lIns="91425" tIns="45700" rIns="91425" bIns="45700" anchor="b" anchorCtr="0">
            <a:normAutofit lnSpcReduction="10000"/>
          </a:bodyPr>
          <a:lstStyle/>
          <a:p>
            <a:pPr marL="0" marR="0" lvl="0" indent="0" algn="ctr" rtl="0">
              <a:lnSpc>
                <a:spcPct val="90000"/>
              </a:lnSpc>
              <a:spcBef>
                <a:spcPts val="0"/>
              </a:spcBef>
              <a:spcAft>
                <a:spcPts val="0"/>
              </a:spcAft>
              <a:buClr>
                <a:srgbClr val="FF0000"/>
              </a:buClr>
              <a:buSzPts val="4000"/>
              <a:buFont typeface="Times New Roman"/>
              <a:buNone/>
            </a:pPr>
            <a:r>
              <a:rPr lang="en-US" sz="4000" b="1">
                <a:solidFill>
                  <a:srgbClr val="FF0000"/>
                </a:solidFill>
                <a:latin typeface="Times New Roman"/>
                <a:ea typeface="Times New Roman"/>
                <a:cs typeface="Times New Roman"/>
                <a:sym typeface="Times New Roman"/>
              </a:rPr>
              <a:t>I. ĐẶT VẤN ĐỀ</a:t>
            </a:r>
            <a:endParaRPr sz="4000" b="1">
              <a:solidFill>
                <a:srgbClr val="FF0000"/>
              </a:solidFill>
              <a:latin typeface="Times New Roman"/>
              <a:ea typeface="Times New Roman"/>
              <a:cs typeface="Times New Roman"/>
              <a:sym typeface="Times New Roman"/>
            </a:endParaRPr>
          </a:p>
        </p:txBody>
      </p:sp>
      <p:sp>
        <p:nvSpPr>
          <p:cNvPr id="3" name="TextBox 2">
            <a:extLst>
              <a:ext uri="{FF2B5EF4-FFF2-40B4-BE49-F238E27FC236}">
                <a16:creationId xmlns:a16="http://schemas.microsoft.com/office/drawing/2014/main" id="{2114FF1E-0855-4EB0-810F-FC983A957426}"/>
              </a:ext>
            </a:extLst>
          </p:cNvPr>
          <p:cNvSpPr txBox="1"/>
          <p:nvPr/>
        </p:nvSpPr>
        <p:spPr>
          <a:xfrm>
            <a:off x="2152357" y="1617784"/>
            <a:ext cx="7596554" cy="3262432"/>
          </a:xfrm>
          <a:prstGeom prst="rect">
            <a:avLst/>
          </a:prstGeom>
          <a:solidFill>
            <a:schemeClr val="accent5">
              <a:lumMod val="20000"/>
              <a:lumOff val="80000"/>
            </a:schemeClr>
          </a:solidFill>
        </p:spPr>
        <p:txBody>
          <a:bodyPr wrap="square" rtlCol="0">
            <a:spAutoFit/>
          </a:bodyPr>
          <a:lstStyle/>
          <a:p>
            <a:pPr marL="285750" indent="-285750">
              <a:lnSpc>
                <a:spcPct val="150000"/>
              </a:lnSpc>
              <a:buFontTx/>
              <a:buChar char="-"/>
            </a:pPr>
            <a:r>
              <a:rPr lang="en-US" sz="3200">
                <a:solidFill>
                  <a:schemeClr val="dk1"/>
                </a:solidFill>
                <a:latin typeface="Times New Roman"/>
                <a:ea typeface="Times New Roman"/>
                <a:cs typeface="Times New Roman"/>
                <a:sym typeface="Times New Roman"/>
              </a:rPr>
              <a:t>Ma-ri Quy-ri</a:t>
            </a:r>
          </a:p>
          <a:p>
            <a:pPr marL="285750" indent="-285750">
              <a:lnSpc>
                <a:spcPct val="150000"/>
              </a:lnSpc>
              <a:buFontTx/>
              <a:buChar char="-"/>
            </a:pPr>
            <a:r>
              <a:rPr lang="en-US" sz="3200">
                <a:solidFill>
                  <a:schemeClr val="dk1"/>
                </a:solidFill>
                <a:latin typeface="Times New Roman"/>
                <a:cs typeface="Times New Roman"/>
                <a:sym typeface="Times New Roman"/>
              </a:rPr>
              <a:t>Dương Chấn</a:t>
            </a:r>
          </a:p>
          <a:p>
            <a:pPr marL="285750" indent="-285750">
              <a:lnSpc>
                <a:spcPct val="150000"/>
              </a:lnSpc>
              <a:buFontTx/>
              <a:buChar char="-"/>
            </a:pPr>
            <a:r>
              <a:rPr lang="en-US" sz="3200">
                <a:solidFill>
                  <a:schemeClr val="dk1"/>
                </a:solidFill>
                <a:latin typeface="Times New Roman"/>
                <a:cs typeface="Times New Roman"/>
                <a:sym typeface="Times New Roman"/>
              </a:rPr>
              <a:t>Hồ Chủ tịch</a:t>
            </a:r>
          </a:p>
          <a:p>
            <a:pPr>
              <a:lnSpc>
                <a:spcPct val="150000"/>
              </a:lnSpc>
            </a:pPr>
            <a:r>
              <a:rPr lang="en-US" sz="3200">
                <a:solidFill>
                  <a:schemeClr val="dk1"/>
                </a:solidFill>
                <a:latin typeface="Times New Roman"/>
                <a:cs typeface="Times New Roman"/>
                <a:sym typeface="Times New Roman"/>
              </a:rPr>
              <a:t>=&gt; Là người liêm khiết</a:t>
            </a:r>
          </a:p>
          <a:p>
            <a:pPr marL="285750" indent="-285750">
              <a:buFontTx/>
              <a:buChar char="-"/>
            </a:pPr>
            <a:endParaRPr lang="vi-V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9" name="Google Shape;239;p20"/>
          <p:cNvSpPr txBox="1"/>
          <p:nvPr/>
        </p:nvSpPr>
        <p:spPr>
          <a:xfrm>
            <a:off x="1831055" y="288105"/>
            <a:ext cx="8229600" cy="79539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FF0000"/>
              </a:buClr>
              <a:buSzPct val="100000"/>
              <a:buFont typeface="Times New Roman"/>
              <a:buNone/>
            </a:pPr>
            <a:r>
              <a:rPr lang="en-US" sz="4000" b="1">
                <a:solidFill>
                  <a:srgbClr val="FF0000"/>
                </a:solidFill>
                <a:latin typeface="Times New Roman"/>
                <a:ea typeface="Times New Roman"/>
                <a:cs typeface="Times New Roman"/>
                <a:sym typeface="Times New Roman"/>
              </a:rPr>
              <a:t>II. NỘI DUNG BÀI HỌC</a:t>
            </a:r>
            <a:endParaRPr sz="4000" b="1">
              <a:solidFill>
                <a:srgbClr val="FF0000"/>
              </a:solidFill>
              <a:latin typeface="Times New Roman"/>
              <a:ea typeface="Times New Roman"/>
              <a:cs typeface="Times New Roman"/>
              <a:sym typeface="Times New Roman"/>
            </a:endParaRPr>
          </a:p>
        </p:txBody>
      </p:sp>
      <p:sp>
        <p:nvSpPr>
          <p:cNvPr id="240" name="Google Shape;240;p20"/>
          <p:cNvSpPr txBox="1"/>
          <p:nvPr/>
        </p:nvSpPr>
        <p:spPr>
          <a:xfrm>
            <a:off x="1083212" y="1234581"/>
            <a:ext cx="10201331" cy="4476902"/>
          </a:xfrm>
          <a:prstGeom prst="rect">
            <a:avLst/>
          </a:prstGeom>
          <a:solidFill>
            <a:schemeClr val="accent5">
              <a:lumMod val="20000"/>
              <a:lumOff val="80000"/>
            </a:schemeClr>
          </a:solidFill>
          <a:ln>
            <a:noFill/>
          </a:ln>
        </p:spPr>
        <p:txBody>
          <a:bodyPr spcFirstLastPara="1" wrap="square" lIns="91425" tIns="45700" rIns="91425" bIns="45700" anchor="t" anchorCtr="0">
            <a:noAutofit/>
          </a:bodyPr>
          <a:lstStyle/>
          <a:p>
            <a:pPr marR="0" lvl="0" rtl="0">
              <a:lnSpc>
                <a:spcPct val="150000"/>
              </a:lnSpc>
              <a:spcBef>
                <a:spcPts val="0"/>
              </a:spcBef>
              <a:spcAft>
                <a:spcPts val="0"/>
              </a:spcAft>
              <a:buClr>
                <a:srgbClr val="FF0000"/>
              </a:buClr>
              <a:buSzPts val="4800"/>
            </a:pPr>
            <a:r>
              <a:rPr lang="en-US" sz="3200" b="1" u="sng">
                <a:solidFill>
                  <a:schemeClr val="tx1"/>
                </a:solidFill>
                <a:latin typeface="Times New Roman" panose="02020603050405020304" pitchFamily="18" charset="0"/>
                <a:cs typeface="Times New Roman" panose="02020603050405020304" pitchFamily="18" charset="0"/>
                <a:sym typeface="Times New Roman"/>
              </a:rPr>
              <a:t>1. Khái niệm: </a:t>
            </a:r>
            <a:endParaRPr sz="3200" b="1">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0" marR="0" lvl="0" indent="0" rtl="0">
              <a:lnSpc>
                <a:spcPct val="150000"/>
              </a:lnSpc>
              <a:spcBef>
                <a:spcPts val="1000"/>
              </a:spcBef>
              <a:spcAft>
                <a:spcPts val="0"/>
              </a:spcAft>
              <a:buClr>
                <a:schemeClr val="dk1"/>
              </a:buClr>
              <a:buSzPts val="3600"/>
              <a:buFont typeface="Arial"/>
              <a:buNone/>
            </a:pPr>
            <a:r>
              <a:rPr lang="en-US" sz="3200">
                <a:solidFill>
                  <a:schemeClr val="dk1"/>
                </a:solidFill>
                <a:latin typeface="Times New Roman" panose="02020603050405020304" pitchFamily="18" charset="0"/>
                <a:ea typeface="Times New Roman"/>
                <a:cs typeface="Times New Roman" panose="02020603050405020304" pitchFamily="18" charset="0"/>
                <a:sym typeface="Times New Roman"/>
              </a:rPr>
              <a:t>Liêm khiết là một phẩm chất đạo đức của con người thể hiện: </a:t>
            </a:r>
            <a:endParaRPr sz="3200">
              <a:latin typeface="Times New Roman" panose="02020603050405020304" pitchFamily="18" charset="0"/>
              <a:cs typeface="Times New Roman" panose="02020603050405020304" pitchFamily="18" charset="0"/>
            </a:endParaRPr>
          </a:p>
          <a:p>
            <a:pPr marL="0" marR="0" lvl="0" indent="0" rtl="0">
              <a:lnSpc>
                <a:spcPct val="150000"/>
              </a:lnSpc>
              <a:spcBef>
                <a:spcPts val="1000"/>
              </a:spcBef>
              <a:spcAft>
                <a:spcPts val="0"/>
              </a:spcAft>
              <a:buClr>
                <a:schemeClr val="dk1"/>
              </a:buClr>
              <a:buSzPts val="3600"/>
              <a:buFont typeface="Arial"/>
              <a:buNone/>
            </a:pPr>
            <a:r>
              <a:rPr lang="en-US" sz="3200">
                <a:solidFill>
                  <a:schemeClr val="dk1"/>
                </a:solidFill>
                <a:latin typeface="Times New Roman" panose="02020603050405020304" pitchFamily="18" charset="0"/>
                <a:ea typeface="Times New Roman"/>
                <a:cs typeface="Times New Roman" panose="02020603050405020304" pitchFamily="18" charset="0"/>
                <a:sym typeface="Times New Roman"/>
              </a:rPr>
              <a:t>- Lối sống trong sạch;</a:t>
            </a:r>
            <a:endParaRPr sz="3200">
              <a:latin typeface="Times New Roman" panose="02020603050405020304" pitchFamily="18" charset="0"/>
              <a:cs typeface="Times New Roman" panose="02020603050405020304" pitchFamily="18" charset="0"/>
            </a:endParaRPr>
          </a:p>
          <a:p>
            <a:pPr marL="0" marR="0" lvl="0" indent="0" rtl="0">
              <a:lnSpc>
                <a:spcPct val="150000"/>
              </a:lnSpc>
              <a:spcBef>
                <a:spcPts val="1000"/>
              </a:spcBef>
              <a:spcAft>
                <a:spcPts val="0"/>
              </a:spcAft>
              <a:buClr>
                <a:schemeClr val="dk1"/>
              </a:buClr>
              <a:buSzPts val="3600"/>
              <a:buFont typeface="Arial"/>
              <a:buNone/>
            </a:pPr>
            <a:r>
              <a:rPr lang="en-US" sz="3200">
                <a:solidFill>
                  <a:schemeClr val="dk1"/>
                </a:solidFill>
                <a:latin typeface="Times New Roman" panose="02020603050405020304" pitchFamily="18" charset="0"/>
                <a:ea typeface="Times New Roman"/>
                <a:cs typeface="Times New Roman" panose="02020603050405020304" pitchFamily="18" charset="0"/>
                <a:sym typeface="Times New Roman"/>
              </a:rPr>
              <a:t>- Không hám danh, hám lợi;</a:t>
            </a:r>
            <a:endParaRPr sz="3200">
              <a:latin typeface="Times New Roman" panose="02020603050405020304" pitchFamily="18" charset="0"/>
              <a:cs typeface="Times New Roman" panose="02020603050405020304" pitchFamily="18" charset="0"/>
            </a:endParaRPr>
          </a:p>
          <a:p>
            <a:pPr marL="0" marR="0" lvl="0" indent="0" rtl="0">
              <a:lnSpc>
                <a:spcPct val="150000"/>
              </a:lnSpc>
              <a:spcBef>
                <a:spcPts val="1000"/>
              </a:spcBef>
              <a:spcAft>
                <a:spcPts val="0"/>
              </a:spcAft>
              <a:buClr>
                <a:schemeClr val="dk1"/>
              </a:buClr>
              <a:buSzPts val="3600"/>
              <a:buFont typeface="Arial"/>
              <a:buNone/>
            </a:pPr>
            <a:r>
              <a:rPr lang="en-US" sz="3200">
                <a:solidFill>
                  <a:schemeClr val="dk1"/>
                </a:solidFill>
                <a:latin typeface="Times New Roman" panose="02020603050405020304" pitchFamily="18" charset="0"/>
                <a:ea typeface="Times New Roman"/>
                <a:cs typeface="Times New Roman" panose="02020603050405020304" pitchFamily="18" charset="0"/>
                <a:sym typeface="Times New Roman"/>
              </a:rPr>
              <a:t>- Không bận tâm những toan tính nhỏ nhen, ích kỉ.</a:t>
            </a:r>
            <a:endParaRPr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F42F68-14DD-4545-A416-472E63E85DDA}"/>
              </a:ext>
            </a:extLst>
          </p:cNvPr>
          <p:cNvSpPr>
            <a:spLocks noGrp="1"/>
          </p:cNvSpPr>
          <p:nvPr>
            <p:ph type="body" idx="1"/>
          </p:nvPr>
        </p:nvSpPr>
        <p:spPr>
          <a:xfrm>
            <a:off x="1218028" y="459129"/>
            <a:ext cx="10007990" cy="5939742"/>
          </a:xfrm>
        </p:spPr>
        <p:txBody>
          <a:bodyPr>
            <a:normAutofit fontScale="92500" lnSpcReduction="20000"/>
          </a:bodyPr>
          <a:lstStyle/>
          <a:p>
            <a:pPr marL="114300" indent="0">
              <a:lnSpc>
                <a:spcPct val="150000"/>
              </a:lnSpc>
              <a:buNone/>
            </a:pPr>
            <a:r>
              <a:rPr lang="en-US" sz="3500" u="sng">
                <a:latin typeface="Times New Roman" panose="02020603050405020304" pitchFamily="18" charset="0"/>
                <a:cs typeface="Times New Roman" panose="02020603050405020304" pitchFamily="18" charset="0"/>
              </a:rPr>
              <a:t>Câu 1</a:t>
            </a:r>
            <a:r>
              <a:rPr lang="en-US" sz="3500">
                <a:latin typeface="Times New Roman" panose="02020603050405020304" pitchFamily="18" charset="0"/>
                <a:cs typeface="Times New Roman" panose="02020603050405020304" pitchFamily="18" charset="0"/>
              </a:rPr>
              <a:t>: Em hãy tìm biểu hiện của người liêm khiết. </a:t>
            </a:r>
          </a:p>
          <a:p>
            <a:pPr marL="114300" indent="0">
              <a:lnSpc>
                <a:spcPct val="150000"/>
              </a:lnSpc>
              <a:buNone/>
            </a:pPr>
            <a:r>
              <a:rPr lang="en-US" sz="3500" u="sng">
                <a:latin typeface="Times New Roman" panose="02020603050405020304" pitchFamily="18" charset="0"/>
                <a:cs typeface="Times New Roman" panose="02020603050405020304" pitchFamily="18" charset="0"/>
              </a:rPr>
              <a:t>Câu 2</a:t>
            </a:r>
            <a:r>
              <a:rPr lang="en-US" sz="3500">
                <a:latin typeface="Times New Roman" panose="02020603050405020304" pitchFamily="18" charset="0"/>
                <a:cs typeface="Times New Roman" panose="02020603050405020304" pitchFamily="18" charset="0"/>
              </a:rPr>
              <a:t>: Theo em, vì sao phải sống liêm khiết? Em hãy nêu ca dao, tục ngữ, danh ngôn hay câu chuyện về liêm khiết mà em biết. </a:t>
            </a:r>
          </a:p>
          <a:p>
            <a:pPr marL="114300" indent="0">
              <a:lnSpc>
                <a:spcPct val="150000"/>
              </a:lnSpc>
              <a:buNone/>
            </a:pPr>
            <a:r>
              <a:rPr lang="en-US" sz="3500" u="sng">
                <a:latin typeface="Times New Roman" panose="02020603050405020304" pitchFamily="18" charset="0"/>
                <a:cs typeface="Times New Roman" panose="02020603050405020304" pitchFamily="18" charset="0"/>
              </a:rPr>
              <a:t>Câu 3</a:t>
            </a:r>
            <a:r>
              <a:rPr lang="en-US" sz="3500">
                <a:latin typeface="Times New Roman" panose="02020603050405020304" pitchFamily="18" charset="0"/>
                <a:cs typeface="Times New Roman" panose="02020603050405020304" pitchFamily="18" charset="0"/>
              </a:rPr>
              <a:t>: Em hãy nêu và phê phán những việc làm thiếu liêm khiết trong cuộc sống mà em biết. </a:t>
            </a:r>
          </a:p>
          <a:p>
            <a:pPr marL="114300" indent="0">
              <a:lnSpc>
                <a:spcPct val="150000"/>
              </a:lnSpc>
              <a:buNone/>
            </a:pPr>
            <a:r>
              <a:rPr lang="en-US" sz="3500" u="sng">
                <a:latin typeface="Times New Roman" panose="02020603050405020304" pitchFamily="18" charset="0"/>
                <a:cs typeface="Times New Roman" panose="02020603050405020304" pitchFamily="18" charset="0"/>
              </a:rPr>
              <a:t>Câu 4</a:t>
            </a:r>
            <a:r>
              <a:rPr lang="en-US" sz="3500">
                <a:latin typeface="Times New Roman" panose="02020603050405020304" pitchFamily="18" charset="0"/>
                <a:cs typeface="Times New Roman" panose="02020603050405020304" pitchFamily="18" charset="0"/>
              </a:rPr>
              <a:t>: Theo em, chúng ta có thể rèn luyện tính liêm khiết qua những việc làm cụ thể nào?</a:t>
            </a:r>
          </a:p>
          <a:p>
            <a:pPr marL="114300" indent="0">
              <a:buNone/>
            </a:pPr>
            <a:endParaRPr lang="vi-VN"/>
          </a:p>
        </p:txBody>
      </p:sp>
    </p:spTree>
    <p:extLst>
      <p:ext uri="{BB962C8B-B14F-4D97-AF65-F5344CB8AC3E}">
        <p14:creationId xmlns:p14="http://schemas.microsoft.com/office/powerpoint/2010/main" val="203703973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1852</Words>
  <Application>Microsoft Office PowerPoint</Application>
  <PresentationFormat>Widescreen</PresentationFormat>
  <Paragraphs>86</Paragraphs>
  <Slides>20</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Calibri</vt:lpstr>
      <vt:lpstr>Calibri Light</vt:lpstr>
      <vt:lpstr>Times New Roman</vt:lpstr>
      <vt:lpstr>Office Theme</vt:lpstr>
      <vt:lpstr>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VIETTEL</dc:creator>
  <cp:lastModifiedBy>NHI LE</cp:lastModifiedBy>
  <cp:revision>39</cp:revision>
  <dcterms:created xsi:type="dcterms:W3CDTF">2021-09-01T07:59:17Z</dcterms:created>
  <dcterms:modified xsi:type="dcterms:W3CDTF">2021-09-18T02:09:08Z</dcterms:modified>
</cp:coreProperties>
</file>